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58" r:id="rId6"/>
    <p:sldId id="260" r:id="rId7"/>
    <p:sldId id="264" r:id="rId8"/>
    <p:sldId id="277" r:id="rId9"/>
    <p:sldId id="279" r:id="rId10"/>
    <p:sldId id="276" r:id="rId11"/>
    <p:sldId id="265" r:id="rId12"/>
    <p:sldId id="266" r:id="rId13"/>
    <p:sldId id="280" r:id="rId14"/>
    <p:sldId id="257" r:id="rId15"/>
    <p:sldId id="268" r:id="rId16"/>
    <p:sldId id="269" r:id="rId17"/>
    <p:sldId id="271" r:id="rId18"/>
    <p:sldId id="272"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custT="1"/>
      <dgm:spPr/>
      <dgm:t>
        <a:bodyPr/>
        <a:lstStyle/>
        <a:p>
          <a:pPr>
            <a:lnSpc>
              <a:spcPct val="100000"/>
            </a:lnSpc>
          </a:pPr>
          <a:r>
            <a:rPr lang="en-US" sz="1800" kern="1200" dirty="0">
              <a:solidFill>
                <a:prstClr val="black"/>
              </a:solidFill>
              <a:latin typeface="Source Sans Pro"/>
              <a:ea typeface="+mn-ea"/>
              <a:cs typeface="+mn-cs"/>
            </a:rPr>
            <a:t>Lowercasing the text  and removing punctuation and digits</a:t>
          </a:r>
          <a:r>
            <a:rPr lang="en-US" sz="1800" kern="1200" dirty="0">
              <a:solidFill>
                <a:schemeClr val="bg1"/>
              </a:solidFill>
            </a:rPr>
            <a:t>.</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419DF63C-9792-4EF5-9125-1EEF4D07C33F}">
      <dgm:prSet custT="1"/>
      <dgm:spPr/>
      <dgm:t>
        <a:bodyPr/>
        <a:lstStyle/>
        <a:p>
          <a:pPr>
            <a:lnSpc>
              <a:spcPct val="100000"/>
            </a:lnSpc>
          </a:pPr>
          <a:r>
            <a:rPr lang="en-US" sz="1800" kern="1200" dirty="0">
              <a:solidFill>
                <a:prstClr val="black"/>
              </a:solidFill>
              <a:latin typeface="Source Sans Pro"/>
              <a:ea typeface="+mn-ea"/>
              <a:cs typeface="+mn-cs"/>
            </a:rPr>
            <a:t>Count Vectorizer transforms a collection of text documents into a matrix of word counts</a:t>
          </a:r>
          <a:r>
            <a:rPr lang="en-US" sz="1800" b="0" i="0" kern="1200" dirty="0"/>
            <a:t>. </a:t>
          </a:r>
          <a:endParaRPr lang="en-US" sz="1800" kern="1200" dirty="0">
            <a:solidFill>
              <a:schemeClr val="bg1"/>
            </a:solidFill>
          </a:endParaRP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custT="1"/>
      <dgm:spPr/>
      <dgm:t>
        <a:bodyPr/>
        <a:lstStyle/>
        <a:p>
          <a:pPr>
            <a:lnSpc>
              <a:spcPct val="100000"/>
            </a:lnSpc>
          </a:pPr>
          <a:r>
            <a:rPr lang="en-US" sz="1200" kern="1200" dirty="0">
              <a:solidFill>
                <a:prstClr val="black"/>
              </a:solidFill>
              <a:latin typeface="Source Sans Pro"/>
              <a:ea typeface="+mn-ea"/>
              <a:cs typeface="+mn-cs"/>
            </a:rPr>
            <a:t>Created a Count Vectorizer object and fitted it to the preprocessed text in the real news dataset and then used the same vectorizer to transform the preprocessed text in the fake news dataset and  stacked the feature matrices for both datasets vertically and create a corresponding label vector, y.</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2B87ECDB-C552-42F6-9B52-6548A18B206B}">
      <dgm:prSet custT="1"/>
      <dgm:spPr>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gm:spPr>
      <dgm:t>
        <a:bodyPr/>
        <a:lstStyle/>
        <a:p>
          <a:pPr>
            <a:lnSpc>
              <a:spcPct val="100000"/>
            </a:lnSpc>
          </a:pPr>
          <a:r>
            <a:rPr lang="en-US" sz="1800" kern="1200" dirty="0">
              <a:solidFill>
                <a:prstClr val="black"/>
              </a:solidFill>
              <a:latin typeface="Source Sans Pro"/>
              <a:ea typeface="+mn-ea"/>
              <a:cs typeface="+mn-cs"/>
            </a:rPr>
            <a:t>Removing stop words and Stemming or lemmatizing the text</a:t>
          </a:r>
        </a:p>
      </dgm:t>
    </dgm:pt>
    <dgm:pt modelId="{80EFB54F-1AC8-40D9-981D-4C85160A5799}" type="sibTrans" cxnId="{91AFA996-5E3B-401C-B400-E70DBD4A4AB6}">
      <dgm:prSet/>
      <dgm:spPr/>
      <dgm:t>
        <a:bodyPr/>
        <a:lstStyle/>
        <a:p>
          <a:endParaRPr lang="en-US"/>
        </a:p>
      </dgm:t>
    </dgm:pt>
    <dgm:pt modelId="{0DC560D9-C62C-41BA-8D68-CB78933BFF0C}" type="parTrans" cxnId="{91AFA996-5E3B-401C-B400-E70DBD4A4AB6}">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4" custLinFactNeighborX="1167" custLinFactNeighborY="-3326"/>
      <dgm:spPr>
        <a:xfrm>
          <a:off x="0" y="2483"/>
          <a:ext cx="6605332" cy="125892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gm:spPr>
    </dgm:pt>
    <dgm:pt modelId="{B52E1101-E263-4511-8D8F-5A215C912C41}" type="pres">
      <dgm:prSet presAssocID="{30269CC2-8DD6-4402-82F3-18F164A732FF}"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4" custScaleX="99440">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4"/>
      <dgm:spPr>
        <a:xfrm>
          <a:off x="0" y="1576143"/>
          <a:ext cx="6605332" cy="125892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4" custScaleX="100992">
        <dgm:presLayoutVars>
          <dgm:chMax val="0"/>
          <dgm:chPref val="0"/>
        </dgm:presLayoutVars>
      </dgm:prSet>
      <dgm:spPr>
        <a:xfrm>
          <a:off x="1765481" y="1576143"/>
          <a:ext cx="4528431" cy="1258927"/>
        </a:xfrm>
        <a:prstGeom prst="rect">
          <a:avLst/>
        </a:prstGeom>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4"/>
      <dgm:spPr>
        <a:xfrm>
          <a:off x="0" y="3149803"/>
          <a:ext cx="6605332" cy="125892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4" custScaleX="100000">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4"/>
      <dgm:spPr>
        <a:xfrm>
          <a:off x="0" y="4723463"/>
          <a:ext cx="6605332" cy="125892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4" custScaleX="100000">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EABD5745-3DF2-441C-BBE8-F43F80F546BC}" type="presOf" srcId="{30269CC2-8DD6-4402-82F3-18F164A732FF}" destId="{F113ED77-1650-49A8-987A-A13C2A50CEA5}" srcOrd="0" destOrd="0" presId="urn:microsoft.com/office/officeart/2018/2/layout/IconVerticalSolidList"/>
    <dgm:cxn modelId="{6A72E365-335C-4381-BDDE-A13E5D366688}" type="presOf" srcId="{419DF63C-9792-4EF5-9125-1EEF4D07C33F}" destId="{8409F791-340A-4625-9294-3E680D66DB63}" srcOrd="0" destOrd="0" presId="urn:microsoft.com/office/officeart/2018/2/layout/IconVerticalSolidList"/>
    <dgm:cxn modelId="{757E5A8A-9010-4D31-B7E8-0BF8CF4B0610}" type="presOf" srcId="{2B87ECDB-C552-42F6-9B52-6548A18B206B}" destId="{AC018808-9CEA-4C61-8875-3E922AA167D7}"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C09F5499-DE92-448B-9FB9-A390528EB6B0}" type="presOf" srcId="{162F69A6-0780-49EA-A6A8-3965C12489B2}" destId="{05261D3E-3CC7-4C85-9E09-D67FC777908C}" srcOrd="0" destOrd="0" presId="urn:microsoft.com/office/officeart/2018/2/layout/IconVerticalSolidList"/>
    <dgm:cxn modelId="{0D9E77C3-F762-49D4-86C3-51213B71D58A}" type="presOf" srcId="{1B1E513F-BEB7-483A-8F12-A8210AEF19E9}" destId="{3CBA7321-E2AC-48FD-B351-CE3C9A4CE924}"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9CD469EF-CF99-411A-B4B3-5B2C59AF684C}" srcId="{162F69A6-0780-49EA-A6A8-3965C12489B2}" destId="{1B1E513F-BEB7-483A-8F12-A8210AEF19E9}" srcOrd="3" destOrd="0" parTransId="{DB284026-3063-4705-B72C-ADE04469BE6D}" sibTransId="{D99C9B80-BA48-46B7-8B67-372E2AFD9E86}"/>
    <dgm:cxn modelId="{6871CED7-8D51-417C-B6D8-7C296AA7930C}" type="presParOf" srcId="{05261D3E-3CC7-4C85-9E09-D67FC777908C}" destId="{25C6FE9B-AED9-47D9-807F-76A517615FC1}" srcOrd="0" destOrd="0" presId="urn:microsoft.com/office/officeart/2018/2/layout/IconVerticalSolidList"/>
    <dgm:cxn modelId="{FF0B25B8-EE5C-404F-8185-2C3C49C1D5FF}" type="presParOf" srcId="{25C6FE9B-AED9-47D9-807F-76A517615FC1}" destId="{99698387-9DF3-4127-A7DE-FCE3F05A3470}" srcOrd="0" destOrd="0" presId="urn:microsoft.com/office/officeart/2018/2/layout/IconVerticalSolidList"/>
    <dgm:cxn modelId="{A1C3441D-4B91-4C16-B504-6778591239BF}" type="presParOf" srcId="{25C6FE9B-AED9-47D9-807F-76A517615FC1}" destId="{B52E1101-E263-4511-8D8F-5A215C912C41}" srcOrd="1" destOrd="0" presId="urn:microsoft.com/office/officeart/2018/2/layout/IconVerticalSolidList"/>
    <dgm:cxn modelId="{32C3064C-09D2-4911-B213-A8FEDD587E51}" type="presParOf" srcId="{25C6FE9B-AED9-47D9-807F-76A517615FC1}" destId="{18EFBBAF-BD9F-4030-B8A4-57CCEB350921}" srcOrd="2" destOrd="0" presId="urn:microsoft.com/office/officeart/2018/2/layout/IconVerticalSolidList"/>
    <dgm:cxn modelId="{23636BE5-ECA3-4987-B595-2A9BD4622BEE}" type="presParOf" srcId="{25C6FE9B-AED9-47D9-807F-76A517615FC1}" destId="{F113ED77-1650-49A8-987A-A13C2A50CEA5}" srcOrd="3" destOrd="0" presId="urn:microsoft.com/office/officeart/2018/2/layout/IconVerticalSolidList"/>
    <dgm:cxn modelId="{7D48223B-B29C-4582-A4E4-54B34B3B882A}" type="presParOf" srcId="{05261D3E-3CC7-4C85-9E09-D67FC777908C}" destId="{084D1940-F8FF-48AA-A0CA-908C7645C951}" srcOrd="1" destOrd="0" presId="urn:microsoft.com/office/officeart/2018/2/layout/IconVerticalSolidList"/>
    <dgm:cxn modelId="{B041D5DC-D73B-4FB3-B9DC-D7B994AB87C6}" type="presParOf" srcId="{05261D3E-3CC7-4C85-9E09-D67FC777908C}" destId="{922A9066-91F0-4494-8CF8-01F8511B6028}" srcOrd="2" destOrd="0" presId="urn:microsoft.com/office/officeart/2018/2/layout/IconVerticalSolidList"/>
    <dgm:cxn modelId="{48F33580-388D-48A2-B2EE-E0946238ED4A}" type="presParOf" srcId="{922A9066-91F0-4494-8CF8-01F8511B6028}" destId="{FA3369E0-5B38-4FDD-A9F5-22B9810A03F7}" srcOrd="0" destOrd="0" presId="urn:microsoft.com/office/officeart/2018/2/layout/IconVerticalSolidList"/>
    <dgm:cxn modelId="{07FFBA09-7306-4773-AE74-A3C1BDBD4EE4}" type="presParOf" srcId="{922A9066-91F0-4494-8CF8-01F8511B6028}" destId="{FADE9C4E-BFE3-4374-BE2C-676ED238ACF2}" srcOrd="1" destOrd="0" presId="urn:microsoft.com/office/officeart/2018/2/layout/IconVerticalSolidList"/>
    <dgm:cxn modelId="{B42950E1-9E5B-471E-B123-341C6C1A080B}" type="presParOf" srcId="{922A9066-91F0-4494-8CF8-01F8511B6028}" destId="{7000F0F2-143F-4CAE-BA6B-E9C401E5437A}" srcOrd="2" destOrd="0" presId="urn:microsoft.com/office/officeart/2018/2/layout/IconVerticalSolidList"/>
    <dgm:cxn modelId="{6FF1AC67-2CA4-457E-9FD6-B35DBEF25B14}" type="presParOf" srcId="{922A9066-91F0-4494-8CF8-01F8511B6028}" destId="{AC018808-9CEA-4C61-8875-3E922AA167D7}" srcOrd="3" destOrd="0" presId="urn:microsoft.com/office/officeart/2018/2/layout/IconVerticalSolidList"/>
    <dgm:cxn modelId="{AA84367A-A64B-4606-B3CD-7FEAE5328EDC}" type="presParOf" srcId="{05261D3E-3CC7-4C85-9E09-D67FC777908C}" destId="{CE46B6BD-FA9F-4C65-8E75-D8C24C71657B}" srcOrd="3" destOrd="0" presId="urn:microsoft.com/office/officeart/2018/2/layout/IconVerticalSolidList"/>
    <dgm:cxn modelId="{F1CDE1DD-7CB3-4047-A1C0-AD51219CDC7E}" type="presParOf" srcId="{05261D3E-3CC7-4C85-9E09-D67FC777908C}" destId="{B12160B6-4EC8-4B4D-A1B2-F7F5F2795F75}" srcOrd="4" destOrd="0" presId="urn:microsoft.com/office/officeart/2018/2/layout/IconVerticalSolidList"/>
    <dgm:cxn modelId="{10C9CF43-DCDB-4657-A37F-34FEF16F76F2}" type="presParOf" srcId="{B12160B6-4EC8-4B4D-A1B2-F7F5F2795F75}" destId="{DB8ABDAA-976A-4A84-A3C3-277080E19DCA}" srcOrd="0" destOrd="0" presId="urn:microsoft.com/office/officeart/2018/2/layout/IconVerticalSolidList"/>
    <dgm:cxn modelId="{2BAF604D-37EE-4C15-8AD3-5842429FC9CB}" type="presParOf" srcId="{B12160B6-4EC8-4B4D-A1B2-F7F5F2795F75}" destId="{D335376E-740A-4A47-BC5B-3381DE731CE0}" srcOrd="1" destOrd="0" presId="urn:microsoft.com/office/officeart/2018/2/layout/IconVerticalSolidList"/>
    <dgm:cxn modelId="{9F3F5532-73D1-4355-9231-F682A79F791B}" type="presParOf" srcId="{B12160B6-4EC8-4B4D-A1B2-F7F5F2795F75}" destId="{BCDE90E0-E45B-4C79-BE60-A53702208276}" srcOrd="2" destOrd="0" presId="urn:microsoft.com/office/officeart/2018/2/layout/IconVerticalSolidList"/>
    <dgm:cxn modelId="{F50DFEFD-18F6-48A7-BAC9-B3D811CD007B}" type="presParOf" srcId="{B12160B6-4EC8-4B4D-A1B2-F7F5F2795F75}" destId="{8409F791-340A-4625-9294-3E680D66DB63}" srcOrd="3" destOrd="0" presId="urn:microsoft.com/office/officeart/2018/2/layout/IconVerticalSolidList"/>
    <dgm:cxn modelId="{33035636-C263-4532-8C58-94D963E49E97}" type="presParOf" srcId="{05261D3E-3CC7-4C85-9E09-D67FC777908C}" destId="{D4892BA4-47FA-499C-84FA-3A971E9AFE41}" srcOrd="5" destOrd="0" presId="urn:microsoft.com/office/officeart/2018/2/layout/IconVerticalSolidList"/>
    <dgm:cxn modelId="{B5BD7AE5-B933-44F9-BC5B-392953382F91}" type="presParOf" srcId="{05261D3E-3CC7-4C85-9E09-D67FC777908C}" destId="{390D1410-0CB7-44D5-903C-C35615DE86E1}" srcOrd="6" destOrd="0" presId="urn:microsoft.com/office/officeart/2018/2/layout/IconVerticalSolidList"/>
    <dgm:cxn modelId="{F60D68EF-5A1E-4076-A889-A388CDE248E5}" type="presParOf" srcId="{390D1410-0CB7-44D5-903C-C35615DE86E1}" destId="{C2FCE80A-DCA0-4D7F-8F72-19CB2337E588}" srcOrd="0" destOrd="0" presId="urn:microsoft.com/office/officeart/2018/2/layout/IconVerticalSolidList"/>
    <dgm:cxn modelId="{7B499262-FFA7-4378-A350-055267DDA60F}" type="presParOf" srcId="{390D1410-0CB7-44D5-903C-C35615DE86E1}" destId="{1B0B9210-632F-4BB5-B140-1FA20D3CF123}" srcOrd="1" destOrd="0" presId="urn:microsoft.com/office/officeart/2018/2/layout/IconVerticalSolidList"/>
    <dgm:cxn modelId="{7FFEA4A1-BF45-4034-BDDB-B6EB0998AA37}" type="presParOf" srcId="{390D1410-0CB7-44D5-903C-C35615DE86E1}" destId="{E9B85894-F3EF-4216-9DD4-962DCF409217}" srcOrd="2" destOrd="0" presId="urn:microsoft.com/office/officeart/2018/2/layout/IconVerticalSolidList"/>
    <dgm:cxn modelId="{C5E5F635-021B-4EC9-B4DE-4C194FC80B27}" type="presParOf" srcId="{390D1410-0CB7-44D5-903C-C35615DE86E1}" destId="{3CBA7321-E2AC-48FD-B351-CE3C9A4CE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0"/>
          <a:ext cx="6358427" cy="123830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63771" y="289702"/>
          <a:ext cx="681069" cy="681069"/>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433219" y="11083"/>
          <a:ext cx="4897802" cy="123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54" tIns="131054" rIns="131054" bIns="131054"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solidFill>
              <a:latin typeface="Source Sans Pro"/>
              <a:ea typeface="+mn-ea"/>
              <a:cs typeface="+mn-cs"/>
            </a:rPr>
            <a:t>Lowercasing the text  and removing punctuation and digits</a:t>
          </a:r>
          <a:r>
            <a:rPr lang="en-US" sz="1800" kern="1200" dirty="0">
              <a:solidFill>
                <a:schemeClr val="bg1"/>
              </a:solidFill>
            </a:rPr>
            <a:t>.</a:t>
          </a:r>
        </a:p>
      </dsp:txBody>
      <dsp:txXfrm>
        <a:off x="1433219" y="11083"/>
        <a:ext cx="4897802" cy="1238307"/>
      </dsp:txXfrm>
    </dsp:sp>
    <dsp:sp modelId="{FA3369E0-5B38-4FDD-A9F5-22B9810A03F7}">
      <dsp:nvSpPr>
        <dsp:cNvPr id="0" name=""/>
        <dsp:cNvSpPr/>
      </dsp:nvSpPr>
      <dsp:spPr>
        <a:xfrm>
          <a:off x="-10816" y="1558967"/>
          <a:ext cx="6358427" cy="123830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63771" y="1837586"/>
          <a:ext cx="681069" cy="681069"/>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394998" y="1558967"/>
          <a:ext cx="4974244" cy="123830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sp:spPr>
      <dsp:style>
        <a:lnRef idx="0">
          <a:scrgbClr r="0" g="0" b="0"/>
        </a:lnRef>
        <a:fillRef idx="0">
          <a:scrgbClr r="0" g="0" b="0"/>
        </a:fillRef>
        <a:effectRef idx="0">
          <a:scrgbClr r="0" g="0" b="0"/>
        </a:effectRef>
        <a:fontRef idx="minor"/>
      </dsp:style>
      <dsp:txBody>
        <a:bodyPr spcFirstLastPara="0" vert="horz" wrap="square" lIns="131054" tIns="131054" rIns="131054" bIns="131054"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solidFill>
              <a:latin typeface="Source Sans Pro"/>
              <a:ea typeface="+mn-ea"/>
              <a:cs typeface="+mn-cs"/>
            </a:rPr>
            <a:t>Removing stop words and Stemming or lemmatizing the text</a:t>
          </a:r>
        </a:p>
      </dsp:txBody>
      <dsp:txXfrm>
        <a:off x="1394998" y="1558967"/>
        <a:ext cx="4974244" cy="1238307"/>
      </dsp:txXfrm>
    </dsp:sp>
    <dsp:sp modelId="{DB8ABDAA-976A-4A84-A3C3-277080E19DCA}">
      <dsp:nvSpPr>
        <dsp:cNvPr id="0" name=""/>
        <dsp:cNvSpPr/>
      </dsp:nvSpPr>
      <dsp:spPr>
        <a:xfrm>
          <a:off x="-10816" y="3106851"/>
          <a:ext cx="6358427" cy="123830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63771" y="3385471"/>
          <a:ext cx="681069" cy="681069"/>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419428" y="3106851"/>
          <a:ext cx="4925384" cy="123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54" tIns="131054" rIns="131054" bIns="131054" numCol="1" spcCol="1270" anchor="ctr" anchorCtr="0">
          <a:noAutofit/>
        </a:bodyPr>
        <a:lstStyle/>
        <a:p>
          <a:pPr marL="0" lvl="0" indent="0" algn="l" defTabSz="800100">
            <a:lnSpc>
              <a:spcPct val="100000"/>
            </a:lnSpc>
            <a:spcBef>
              <a:spcPct val="0"/>
            </a:spcBef>
            <a:spcAft>
              <a:spcPct val="35000"/>
            </a:spcAft>
            <a:buNone/>
          </a:pPr>
          <a:r>
            <a:rPr lang="en-US" sz="1800" kern="1200" dirty="0">
              <a:solidFill>
                <a:prstClr val="black"/>
              </a:solidFill>
              <a:latin typeface="Source Sans Pro"/>
              <a:ea typeface="+mn-ea"/>
              <a:cs typeface="+mn-cs"/>
            </a:rPr>
            <a:t>Count Vectorizer transforms a collection of text documents into a matrix of word counts</a:t>
          </a:r>
          <a:r>
            <a:rPr lang="en-US" sz="1800" b="0" i="0" kern="1200" dirty="0"/>
            <a:t>. </a:t>
          </a:r>
          <a:endParaRPr lang="en-US" sz="1800" kern="1200" dirty="0">
            <a:solidFill>
              <a:schemeClr val="bg1"/>
            </a:solidFill>
          </a:endParaRPr>
        </a:p>
      </dsp:txBody>
      <dsp:txXfrm>
        <a:off x="1419428" y="3106851"/>
        <a:ext cx="4925384" cy="1238307"/>
      </dsp:txXfrm>
    </dsp:sp>
    <dsp:sp modelId="{C2FCE80A-DCA0-4D7F-8F72-19CB2337E588}">
      <dsp:nvSpPr>
        <dsp:cNvPr id="0" name=""/>
        <dsp:cNvSpPr/>
      </dsp:nvSpPr>
      <dsp:spPr>
        <a:xfrm>
          <a:off x="-10816" y="4654736"/>
          <a:ext cx="6358427" cy="1238307"/>
        </a:xfrm>
        <a:prstGeom prst="rect">
          <a:avLst/>
        </a:prstGeom>
        <a:gradFill rotWithShape="0">
          <a:gsLst>
            <a:gs pos="0">
              <a:srgbClr val="000000">
                <a:lumMod val="75000"/>
                <a:lumOff val="25000"/>
              </a:srgbClr>
            </a:gs>
            <a:gs pos="0">
              <a:srgbClr val="000000">
                <a:lumMod val="85000"/>
                <a:lumOff val="15000"/>
              </a:srgbClr>
            </a:gs>
            <a:gs pos="14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63771" y="4933355"/>
          <a:ext cx="681069" cy="681069"/>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419428" y="4654736"/>
          <a:ext cx="4925384" cy="1238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54" tIns="131054" rIns="131054" bIns="131054" numCol="1" spcCol="1270" anchor="ctr" anchorCtr="0">
          <a:noAutofit/>
        </a:bodyPr>
        <a:lstStyle/>
        <a:p>
          <a:pPr marL="0" lvl="0" indent="0" algn="l" defTabSz="533400">
            <a:lnSpc>
              <a:spcPct val="100000"/>
            </a:lnSpc>
            <a:spcBef>
              <a:spcPct val="0"/>
            </a:spcBef>
            <a:spcAft>
              <a:spcPct val="35000"/>
            </a:spcAft>
            <a:buNone/>
          </a:pPr>
          <a:r>
            <a:rPr lang="en-US" sz="1200" kern="1200" dirty="0">
              <a:solidFill>
                <a:prstClr val="black"/>
              </a:solidFill>
              <a:latin typeface="Source Sans Pro"/>
              <a:ea typeface="+mn-ea"/>
              <a:cs typeface="+mn-cs"/>
            </a:rPr>
            <a:t>Created a Count Vectorizer object and fitted it to the preprocessed text in the real news dataset and then used the same vectorizer to transform the preprocessed text in the fake news dataset and  stacked the feature matrices for both datasets vertically and create a corresponding label vector, y.</a:t>
          </a:r>
        </a:p>
      </dsp:txBody>
      <dsp:txXfrm>
        <a:off x="1419428" y="4654736"/>
        <a:ext cx="4925384" cy="12383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Saturday, June 29,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54058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Saturday, June 29,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1725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Saturday, June 29,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389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5851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11831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Saturday, June 29,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4913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Saturday, June 29,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537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Saturday, June 29,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3400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Saturday, June 29,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13415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Saturday, June 29,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2205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Saturday, June 29,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26067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Saturday, June 29,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3755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Saturday, June 29,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0763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Saturday, June 29,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44218223"/>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 id="2147483674" r:id="rId12"/>
    <p:sldLayoutId id="2147483675" r:id="rId13"/>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hyperlink" Target="https://www.next-mobility.de/autonomes-fahren-die-vorteile-von-machine-learning-on-the-edge-a-829618/"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aperswithcode.com/dataset/liar" TargetMode="External"/><Relationship Id="rId2" Type="http://schemas.openxmlformats.org/officeDocument/2006/relationships/hyperlink" Target="https://www.kaggle.com/datasets/clmentbisaillon/fake-and-real-news-dataset"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632B84-F890-D82E-DB61-D3A176A6DD1A}"/>
              </a:ext>
            </a:extLst>
          </p:cNvPr>
          <p:cNvSpPr txBox="1"/>
          <p:nvPr/>
        </p:nvSpPr>
        <p:spPr>
          <a:xfrm>
            <a:off x="550864" y="1051551"/>
            <a:ext cx="3565524" cy="2384898"/>
          </a:xfrm>
          <a:prstGeom prst="rect">
            <a:avLst/>
          </a:prstGeom>
        </p:spPr>
        <p:txBody>
          <a:bodyPr vert="horz" wrap="square" lIns="0" tIns="0" rIns="0" bIns="0" rtlCol="0" anchor="b" anchorCtr="0">
            <a:normAutofit/>
          </a:bodyPr>
          <a:lstStyle/>
          <a:p>
            <a:pPr>
              <a:lnSpc>
                <a:spcPct val="90000"/>
              </a:lnSpc>
              <a:spcBef>
                <a:spcPct val="0"/>
              </a:spcBef>
              <a:spcAft>
                <a:spcPts val="600"/>
              </a:spcAft>
            </a:pPr>
            <a:r>
              <a:rPr lang="en-US" sz="4100" kern="1200" dirty="0">
                <a:solidFill>
                  <a:schemeClr val="tx1"/>
                </a:solidFill>
                <a:latin typeface="+mj-lt"/>
                <a:ea typeface="+mj-ea"/>
                <a:cs typeface="+mj-cs"/>
              </a:rPr>
              <a:t>Fake News Detection</a:t>
            </a:r>
          </a:p>
        </p:txBody>
      </p:sp>
      <p:grpSp>
        <p:nvGrpSpPr>
          <p:cNvPr id="21" name="Group 2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22" name="Freeform: Shape 2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2">
            <a:extLst>
              <a:ext uri="{FF2B5EF4-FFF2-40B4-BE49-F238E27FC236}">
                <a16:creationId xmlns:a16="http://schemas.microsoft.com/office/drawing/2014/main" id="{1A5B0BCC-1B9A-843F-9B61-9A5158C85346}"/>
              </a:ext>
            </a:extLst>
          </p:cNvPr>
          <p:cNvPicPr>
            <a:picLocks noChangeAspect="1"/>
          </p:cNvPicPr>
          <p:nvPr/>
        </p:nvPicPr>
        <p:blipFill>
          <a:blip r:embed="rId2">
            <a:extLst>
              <a:ext uri="{28A0092B-C50C-407E-A947-70E740481C1C}">
                <a14:useLocalDpi xmlns:a14="http://schemas.microsoft.com/office/drawing/2010/main" val="0"/>
              </a:ext>
            </a:extLst>
          </a:blip>
          <a:srcRect l="13791" r="1379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25" name="Rectangle 2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99CEE86A-C169-89C1-334B-BC4BF761C938}"/>
              </a:ext>
            </a:extLst>
          </p:cNvPr>
          <p:cNvSpPr txBox="1"/>
          <p:nvPr/>
        </p:nvSpPr>
        <p:spPr>
          <a:xfrm>
            <a:off x="325473" y="4589583"/>
            <a:ext cx="4034092" cy="369332"/>
          </a:xfrm>
          <a:prstGeom prst="rect">
            <a:avLst/>
          </a:prstGeom>
          <a:noFill/>
        </p:spPr>
        <p:txBody>
          <a:bodyPr wrap="square" rtlCol="0">
            <a:spAutoFit/>
          </a:bodyPr>
          <a:lstStyle/>
          <a:p>
            <a:r>
              <a:rPr lang="en-US" i="1" dirty="0"/>
              <a:t>Hemalatha Subbiah</a:t>
            </a:r>
          </a:p>
        </p:txBody>
      </p:sp>
    </p:spTree>
    <p:extLst>
      <p:ext uri="{BB962C8B-B14F-4D97-AF65-F5344CB8AC3E}">
        <p14:creationId xmlns:p14="http://schemas.microsoft.com/office/powerpoint/2010/main" val="3550211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D6F5C10-CC66-8D4D-EEA0-AD607A6545A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E2ACAF69-0CDC-936C-2429-D935D0515DE3}"/>
              </a:ext>
            </a:extLst>
          </p:cNvPr>
          <p:cNvSpPr txBox="1">
            <a:spLocks/>
          </p:cNvSpPr>
          <p:nvPr/>
        </p:nvSpPr>
        <p:spPr>
          <a:xfrm>
            <a:off x="1759693" y="191305"/>
            <a:ext cx="7308850" cy="986400"/>
          </a:xfrm>
          <a:prstGeom prst="rect">
            <a:avLst/>
          </a:prstGeom>
          <a:scene3d>
            <a:camera prst="orthographicFront"/>
            <a:lightRig rig="threePt" dir="t"/>
          </a:scene3d>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sz="3700" dirty="0"/>
              <a:t>            Data Exploration</a:t>
            </a:r>
          </a:p>
        </p:txBody>
      </p:sp>
      <p:sp>
        <p:nvSpPr>
          <p:cNvPr id="34" name="Rectangle 3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a:extLst>
              <a:ext uri="{FF2B5EF4-FFF2-40B4-BE49-F238E27FC236}">
                <a16:creationId xmlns:a16="http://schemas.microsoft.com/office/drawing/2014/main" id="{EBAD63C2-3F70-6255-89B0-0E4C3D1A4008}"/>
              </a:ext>
            </a:extLst>
          </p:cNvPr>
          <p:cNvSpPr txBox="1">
            <a:spLocks/>
          </p:cNvSpPr>
          <p:nvPr/>
        </p:nvSpPr>
        <p:spPr>
          <a:xfrm>
            <a:off x="905638" y="5587999"/>
            <a:ext cx="9965561" cy="901274"/>
          </a:xfrm>
          <a:prstGeom prst="rect">
            <a:avLst/>
          </a:prstGeom>
          <a:gradFill>
            <a:gsLst>
              <a:gs pos="0">
                <a:schemeClr val="bg1">
                  <a:lumMod val="85000"/>
                  <a:lumOff val="15000"/>
                </a:schemeClr>
              </a:gs>
              <a:gs pos="96000">
                <a:schemeClr val="accent2">
                  <a:lumMod val="50000"/>
                </a:schemeClr>
              </a:gs>
            </a:gsLst>
            <a:lin ang="12600000" scaled="0"/>
          </a:gradFill>
          <a:scene3d>
            <a:camera prst="orthographicFront"/>
            <a:lightRig rig="threePt" dir="t"/>
          </a:scene3d>
        </p:spPr>
        <p:txBody>
          <a:bodyPr vert="horz" wrap="square" lIns="0" tIns="0" rIns="0" bIns="0" rtlCol="0" anchor="ctr" anchorCtr="0">
            <a:normAutofit/>
          </a:bodyPr>
          <a:lstStyle>
            <a:defPPr>
              <a:defRPr lang="en-US"/>
            </a:defPPr>
            <a:lvl1pPr>
              <a:lnSpc>
                <a:spcPct val="100000"/>
              </a:lnSpc>
              <a:spcBef>
                <a:spcPct val="0"/>
              </a:spcBef>
              <a:buNone/>
              <a:defRPr sz="4800">
                <a:latin typeface="+mj-lt"/>
                <a:ea typeface="+mj-ea"/>
                <a:cs typeface="+mj-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3504">
              <a:spcAft>
                <a:spcPts val="600"/>
              </a:spcAft>
            </a:pPr>
            <a:r>
              <a:rPr lang="en-US" sz="1400" kern="1200" dirty="0">
                <a:solidFill>
                  <a:schemeClr val="tx1"/>
                </a:solidFill>
                <a:latin typeface="+mj-lt"/>
                <a:ea typeface="+mj-ea"/>
                <a:cs typeface="+mj-cs"/>
              </a:rPr>
              <a:t>  The Bar graph plot for top 20 most frequent words.</a:t>
            </a:r>
            <a:endParaRPr lang="en-US" sz="1400" dirty="0"/>
          </a:p>
        </p:txBody>
      </p:sp>
      <p:pic>
        <p:nvPicPr>
          <p:cNvPr id="4" name="Picture 3">
            <a:extLst>
              <a:ext uri="{FF2B5EF4-FFF2-40B4-BE49-F238E27FC236}">
                <a16:creationId xmlns:a16="http://schemas.microsoft.com/office/drawing/2014/main" id="{5C656DE3-5CCC-91A0-07EC-48EE3B770988}"/>
              </a:ext>
            </a:extLst>
          </p:cNvPr>
          <p:cNvPicPr>
            <a:picLocks noChangeAspect="1"/>
          </p:cNvPicPr>
          <p:nvPr/>
        </p:nvPicPr>
        <p:blipFill>
          <a:blip r:embed="rId2"/>
          <a:stretch>
            <a:fillRect/>
          </a:stretch>
        </p:blipFill>
        <p:spPr>
          <a:xfrm>
            <a:off x="1769001" y="1177705"/>
            <a:ext cx="6731479" cy="4325168"/>
          </a:xfrm>
          <a:prstGeom prst="rect">
            <a:avLst/>
          </a:prstGeom>
        </p:spPr>
      </p:pic>
    </p:spTree>
    <p:extLst>
      <p:ext uri="{BB962C8B-B14F-4D97-AF65-F5344CB8AC3E}">
        <p14:creationId xmlns:p14="http://schemas.microsoft.com/office/powerpoint/2010/main" val="1302718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329939" y="413249"/>
            <a:ext cx="4015818" cy="5816530"/>
          </a:xfrm>
          <a:gradFill rotWithShape="0">
            <a:gsLst>
              <a:gs pos="0">
                <a:schemeClr val="tx1"/>
              </a:gs>
              <a:gs pos="0">
                <a:srgbClr val="000000">
                  <a:lumMod val="85000"/>
                  <a:lumOff val="15000"/>
                </a:srgbClr>
              </a:gs>
              <a:gs pos="12000">
                <a:srgbClr val="17B2D1">
                  <a:lumMod val="75000"/>
                </a:srgbClr>
              </a:gs>
            </a:gsLst>
            <a:lin ang="10800000" scaled="0"/>
          </a:gradFill>
          <a:ln>
            <a:noFill/>
          </a:ln>
          <a:effectLst/>
        </p:spPr>
        <p:txBody>
          <a:bodyPr>
            <a:normAutofit/>
          </a:bodyPr>
          <a:lstStyle/>
          <a:p>
            <a:pPr algn="ctr"/>
            <a:br>
              <a:rPr lang="en-US" dirty="0">
                <a:solidFill>
                  <a:schemeClr val="bg1"/>
                </a:solidFill>
              </a:rPr>
            </a:br>
            <a:br>
              <a:rPr lang="en-US" dirty="0">
                <a:solidFill>
                  <a:schemeClr val="bg1"/>
                </a:solidFill>
              </a:rPr>
            </a:br>
            <a:r>
              <a:rPr lang="en-US" dirty="0">
                <a:solidFill>
                  <a:schemeClr val="bg1"/>
                </a:solidFill>
              </a:rPr>
              <a:t>The Process of Data Preparation</a:t>
            </a:r>
            <a:br>
              <a:rPr lang="en-US" sz="4000" dirty="0">
                <a:solidFill>
                  <a:schemeClr val="bg1"/>
                </a:solidFill>
              </a:rPr>
            </a:br>
            <a:br>
              <a:rPr lang="en-US" sz="4000" dirty="0">
                <a:solidFill>
                  <a:schemeClr val="bg1"/>
                </a:solidFill>
              </a:rPr>
            </a:br>
            <a:endParaRPr lang="en-US" sz="4000" dirty="0">
              <a:solidFill>
                <a:schemeClr val="bg1"/>
              </a:solidFill>
            </a:endParaRP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499441428"/>
              </p:ext>
            </p:extLst>
          </p:nvPr>
        </p:nvGraphicFramePr>
        <p:xfrm>
          <a:off x="5010298" y="325652"/>
          <a:ext cx="6358427" cy="5904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033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95000"/>
                <a:lumOff val="5000"/>
              </a:schemeClr>
            </a:gs>
            <a:gs pos="0">
              <a:schemeClr val="bg1">
                <a:lumMod val="85000"/>
                <a:lumOff val="15000"/>
              </a:schemeClr>
            </a:gs>
          </a:gsLst>
          <a:lin ang="12600000" scaled="0"/>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CBD65A7-568F-EA1E-D0A9-FEDD9F3E24EC}"/>
              </a:ext>
            </a:extLst>
          </p:cNvPr>
          <p:cNvSpPr txBox="1">
            <a:spLocks/>
          </p:cNvSpPr>
          <p:nvPr/>
        </p:nvSpPr>
        <p:spPr>
          <a:xfrm>
            <a:off x="241856" y="89172"/>
            <a:ext cx="5753974" cy="660689"/>
          </a:xfrm>
          <a:prstGeom prst="rect">
            <a:avLst/>
          </a:prstGeom>
          <a:gradFill>
            <a:gsLst>
              <a:gs pos="0">
                <a:schemeClr val="accent2">
                  <a:lumMod val="50000"/>
                </a:schemeClr>
              </a:gs>
              <a:gs pos="0">
                <a:schemeClr val="bg1">
                  <a:lumMod val="85000"/>
                  <a:lumOff val="15000"/>
                </a:schemeClr>
              </a:gs>
            </a:gsLst>
            <a:lin ang="12600000" scaled="0"/>
          </a:gradFill>
          <a:ln>
            <a:solidFill>
              <a:schemeClr val="tx1"/>
            </a:solidFill>
          </a:ln>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kern="1200" dirty="0">
                <a:solidFill>
                  <a:schemeClr val="tx1"/>
                </a:solidFill>
                <a:latin typeface="+mj-lt"/>
                <a:ea typeface="+mj-ea"/>
                <a:cs typeface="+mj-cs"/>
              </a:rPr>
              <a:t>     </a:t>
            </a:r>
            <a:r>
              <a:rPr lang="en-US" sz="3200" kern="1200" dirty="0">
                <a:solidFill>
                  <a:schemeClr val="tx1"/>
                </a:solidFill>
                <a:latin typeface="+mn-lt"/>
                <a:ea typeface="+mj-ea"/>
                <a:cs typeface="+mj-cs"/>
              </a:rPr>
              <a:t>Model Building in Python</a:t>
            </a:r>
          </a:p>
        </p:txBody>
      </p:sp>
      <p:sp>
        <p:nvSpPr>
          <p:cNvPr id="6" name="TextBox 5">
            <a:extLst>
              <a:ext uri="{FF2B5EF4-FFF2-40B4-BE49-F238E27FC236}">
                <a16:creationId xmlns:a16="http://schemas.microsoft.com/office/drawing/2014/main" id="{A93DA349-4969-BE0F-7523-8C561EDF66FF}"/>
              </a:ext>
            </a:extLst>
          </p:cNvPr>
          <p:cNvSpPr txBox="1"/>
          <p:nvPr/>
        </p:nvSpPr>
        <p:spPr>
          <a:xfrm>
            <a:off x="201615" y="1158869"/>
            <a:ext cx="5894385" cy="5176334"/>
          </a:xfrm>
          <a:prstGeom prst="rect">
            <a:avLst/>
          </a:prstGeom>
          <a:gradFill>
            <a:gsLst>
              <a:gs pos="92000">
                <a:schemeClr val="bg1">
                  <a:lumMod val="95000"/>
                  <a:lumOff val="5000"/>
                </a:schemeClr>
              </a:gs>
              <a:gs pos="0">
                <a:schemeClr val="bg1">
                  <a:lumMod val="85000"/>
                  <a:lumOff val="15000"/>
                </a:schemeClr>
              </a:gs>
              <a:gs pos="47000">
                <a:schemeClr val="accent2">
                  <a:lumMod val="50000"/>
                </a:schemeClr>
              </a:gs>
            </a:gsLst>
            <a:lin ang="12600000" scaled="0"/>
          </a:gradFill>
          <a:ln>
            <a:noFill/>
          </a:ln>
        </p:spPr>
        <p:txBody>
          <a:bodyPr vert="horz" wrap="square" lIns="0" tIns="0" rIns="0" bIns="0" rtlCol="0" anchor="t">
            <a:noAutofit/>
          </a:bodyPr>
          <a:lstStyle/>
          <a:p>
            <a:pPr marL="342900" indent="-285750">
              <a:spcAft>
                <a:spcPts val="800"/>
              </a:spcAft>
              <a:buFont typeface="Wingdings" panose="05000000000000000000" pitchFamily="2" charset="2"/>
              <a:buChar char="§"/>
            </a:pPr>
            <a:r>
              <a:rPr lang="en-US" sz="1400" dirty="0">
                <a:solidFill>
                  <a:schemeClr val="tx1">
                    <a:alpha val="60000"/>
                  </a:schemeClr>
                </a:solidFill>
              </a:rPr>
              <a:t>Multiple Regression models were built in Python using algorithms such as</a:t>
            </a:r>
          </a:p>
          <a:p>
            <a:pPr marL="57150">
              <a:spcAft>
                <a:spcPts val="800"/>
              </a:spcAft>
            </a:pPr>
            <a:r>
              <a:rPr lang="en-US" sz="1400" dirty="0">
                <a:solidFill>
                  <a:schemeClr val="tx1">
                    <a:alpha val="60000"/>
                  </a:schemeClr>
                </a:solidFill>
              </a:rPr>
              <a:t> </a:t>
            </a:r>
          </a:p>
          <a:p>
            <a:pPr marL="571500" lvl="2" indent="-285750">
              <a:spcAft>
                <a:spcPts val="800"/>
              </a:spcAft>
              <a:buFont typeface="Wingdings" panose="05000000000000000000" pitchFamily="2" charset="2"/>
              <a:buChar char="Ø"/>
            </a:pPr>
            <a:r>
              <a:rPr lang="en-US" sz="1400" dirty="0">
                <a:solidFill>
                  <a:schemeClr val="tx1">
                    <a:alpha val="60000"/>
                  </a:schemeClr>
                </a:solidFill>
              </a:rPr>
              <a:t>Logistic Regression</a:t>
            </a:r>
          </a:p>
          <a:p>
            <a:pPr marL="571500" lvl="2" indent="-285750">
              <a:spcAft>
                <a:spcPts val="800"/>
              </a:spcAft>
              <a:buFont typeface="Wingdings" panose="05000000000000000000" pitchFamily="2" charset="2"/>
              <a:buChar char="Ø"/>
            </a:pPr>
            <a:r>
              <a:rPr lang="en-US" sz="1400" dirty="0">
                <a:solidFill>
                  <a:schemeClr val="tx1">
                    <a:alpha val="60000"/>
                  </a:schemeClr>
                </a:solidFill>
              </a:rPr>
              <a:t>Decision Tree Regression</a:t>
            </a:r>
          </a:p>
          <a:p>
            <a:pPr marL="571500" lvl="2" indent="-285750">
              <a:spcAft>
                <a:spcPts val="800"/>
              </a:spcAft>
              <a:buFont typeface="Wingdings" panose="05000000000000000000" pitchFamily="2" charset="2"/>
              <a:buChar char="Ø"/>
            </a:pPr>
            <a:r>
              <a:rPr lang="en-US" sz="1400" dirty="0">
                <a:solidFill>
                  <a:schemeClr val="tx1">
                    <a:alpha val="60000"/>
                  </a:schemeClr>
                </a:solidFill>
              </a:rPr>
              <a:t>Random Forest Regression</a:t>
            </a:r>
          </a:p>
          <a:p>
            <a:pPr marL="571500" lvl="2" indent="-285750">
              <a:spcAft>
                <a:spcPts val="800"/>
              </a:spcAft>
              <a:buFont typeface="Wingdings" panose="05000000000000000000" pitchFamily="2" charset="2"/>
              <a:buChar char="Ø"/>
            </a:pPr>
            <a:r>
              <a:rPr lang="en-US" sz="1400" dirty="0">
                <a:solidFill>
                  <a:schemeClr val="tx1">
                    <a:alpha val="60000"/>
                  </a:schemeClr>
                </a:solidFill>
              </a:rPr>
              <a:t>SVC</a:t>
            </a:r>
          </a:p>
          <a:p>
            <a:pPr marL="571500" lvl="2" indent="-285750">
              <a:spcAft>
                <a:spcPts val="800"/>
              </a:spcAft>
              <a:buFont typeface="Wingdings" panose="05000000000000000000" pitchFamily="2" charset="2"/>
              <a:buChar char="Ø"/>
            </a:pPr>
            <a:r>
              <a:rPr lang="en-US" sz="1400" dirty="0">
                <a:solidFill>
                  <a:schemeClr val="tx1">
                    <a:alpha val="60000"/>
                  </a:schemeClr>
                </a:solidFill>
              </a:rPr>
              <a:t>Multinomial</a:t>
            </a:r>
          </a:p>
          <a:p>
            <a:pPr marL="285750" lvl="2">
              <a:spcAft>
                <a:spcPts val="800"/>
              </a:spcAft>
            </a:pPr>
            <a:endParaRPr lang="en-US" sz="1400" dirty="0">
              <a:solidFill>
                <a:schemeClr val="tx1">
                  <a:alpha val="60000"/>
                </a:schemeClr>
              </a:solidFill>
            </a:endParaRPr>
          </a:p>
          <a:p>
            <a:pPr marL="342900" indent="-285750">
              <a:spcAft>
                <a:spcPts val="800"/>
              </a:spcAft>
              <a:buFont typeface="Wingdings" panose="05000000000000000000" pitchFamily="2" charset="2"/>
              <a:buChar char="§"/>
            </a:pPr>
            <a:r>
              <a:rPr lang="en-US" sz="1400" dirty="0">
                <a:solidFill>
                  <a:schemeClr val="tx1">
                    <a:alpha val="60000"/>
                  </a:schemeClr>
                </a:solidFill>
              </a:rPr>
              <a:t> Feature and label vectors, are split the data into training and testing sets.</a:t>
            </a:r>
          </a:p>
          <a:p>
            <a:pPr marL="342900" indent="-285750">
              <a:spcAft>
                <a:spcPts val="800"/>
              </a:spcAft>
              <a:buFont typeface="Wingdings" panose="05000000000000000000" pitchFamily="2" charset="2"/>
              <a:buChar char="§"/>
            </a:pPr>
            <a:r>
              <a:rPr lang="en-US" sz="1400" dirty="0">
                <a:solidFill>
                  <a:schemeClr val="tx1">
                    <a:alpha val="60000"/>
                  </a:schemeClr>
                </a:solidFill>
              </a:rPr>
              <a:t>Count Vectorizer converts a collection of text documents into a matrix of token counts. It works by first tokenizing the text into words and then counting the frequency of each word in each document. The resulting matrix can be used as input to machine learning algorithms for tasks such as text classification.</a:t>
            </a:r>
          </a:p>
          <a:p>
            <a:pPr marL="342900" indent="-285750">
              <a:spcAft>
                <a:spcPts val="800"/>
              </a:spcAft>
              <a:buFont typeface="Wingdings" panose="05000000000000000000" pitchFamily="2" charset="2"/>
              <a:buChar char="§"/>
            </a:pPr>
            <a:r>
              <a:rPr lang="en-US" sz="1400" dirty="0">
                <a:solidFill>
                  <a:schemeClr val="tx1">
                    <a:alpha val="60000"/>
                  </a:schemeClr>
                </a:solidFill>
              </a:rPr>
              <a:t>Metrics such as Accuracy ,Precision, Recall and F1 Score were used to evaluate the model performance. </a:t>
            </a:r>
          </a:p>
        </p:txBody>
      </p:sp>
      <p:pic>
        <p:nvPicPr>
          <p:cNvPr id="15" name="Picture 14" descr="A blue circuit board with a brain and numbers&#10;&#10;Description automatically generated">
            <a:extLst>
              <a:ext uri="{FF2B5EF4-FFF2-40B4-BE49-F238E27FC236}">
                <a16:creationId xmlns:a16="http://schemas.microsoft.com/office/drawing/2014/main" id="{2CA91638-B2E4-2099-2F87-4BE9F738DA6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5091" r="23934" b="-1"/>
          <a:stretch/>
        </p:blipFill>
        <p:spPr>
          <a:xfrm>
            <a:off x="6772160" y="749861"/>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42" name="Group 41">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43" name="Freeform: Shape 42">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8" name="Oval 37">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652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2000">
              <a:schemeClr val="bg1">
                <a:lumMod val="95000"/>
                <a:lumOff val="5000"/>
              </a:schemeClr>
            </a:gs>
            <a:gs pos="0">
              <a:schemeClr val="bg1">
                <a:lumMod val="85000"/>
                <a:lumOff val="15000"/>
              </a:schemeClr>
            </a:gs>
            <a:gs pos="47000">
              <a:schemeClr val="accent2">
                <a:lumMod val="50000"/>
              </a:schemeClr>
            </a:gs>
          </a:gsLst>
          <a:lin ang="126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70DC22-C9EC-C9FC-30C2-3D78F99A80D3}"/>
              </a:ext>
            </a:extLst>
          </p:cNvPr>
          <p:cNvSpPr txBox="1">
            <a:spLocks/>
          </p:cNvSpPr>
          <p:nvPr/>
        </p:nvSpPr>
        <p:spPr>
          <a:xfrm>
            <a:off x="3308329" y="172300"/>
            <a:ext cx="5753974" cy="660689"/>
          </a:xfrm>
          <a:prstGeom prst="rect">
            <a:avLst/>
          </a:prstGeom>
          <a:solidFill>
            <a:schemeClr val="bg1">
              <a:lumMod val="95000"/>
              <a:lumOff val="5000"/>
            </a:schemeClr>
          </a:solidFill>
          <a:ln>
            <a:solidFill>
              <a:schemeClr val="tx1"/>
            </a:solidFill>
          </a:ln>
        </p:spPr>
        <p:txBody>
          <a:bodyPr vert="horz" wrap="square" lIns="0" tIns="0" rIns="0" bIns="0" rtlCol="0" anchor="b" anchorCtr="0">
            <a:normAutofit fontScale="850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kern="1200">
                <a:solidFill>
                  <a:schemeClr val="tx1"/>
                </a:solidFill>
                <a:latin typeface="+mj-lt"/>
                <a:ea typeface="+mj-ea"/>
                <a:cs typeface="+mj-cs"/>
              </a:rPr>
              <a:t>     </a:t>
            </a:r>
            <a:r>
              <a:rPr lang="en-US" sz="3200" kern="1200">
                <a:solidFill>
                  <a:schemeClr val="tx1"/>
                </a:solidFill>
                <a:latin typeface="+mn-lt"/>
                <a:ea typeface="+mj-ea"/>
                <a:cs typeface="+mj-cs"/>
              </a:rPr>
              <a:t>Model Building in Python (Contd)</a:t>
            </a:r>
            <a:endParaRPr lang="en-US" sz="3200" kern="1200" dirty="0">
              <a:solidFill>
                <a:schemeClr val="tx1"/>
              </a:solidFill>
              <a:latin typeface="+mn-lt"/>
              <a:ea typeface="+mj-ea"/>
              <a:cs typeface="+mj-cs"/>
            </a:endParaRPr>
          </a:p>
        </p:txBody>
      </p:sp>
      <p:sp>
        <p:nvSpPr>
          <p:cNvPr id="6" name="TextBox 5">
            <a:extLst>
              <a:ext uri="{FF2B5EF4-FFF2-40B4-BE49-F238E27FC236}">
                <a16:creationId xmlns:a16="http://schemas.microsoft.com/office/drawing/2014/main" id="{960D043A-2560-BC74-4C79-398604FFD6A3}"/>
              </a:ext>
            </a:extLst>
          </p:cNvPr>
          <p:cNvSpPr txBox="1"/>
          <p:nvPr/>
        </p:nvSpPr>
        <p:spPr>
          <a:xfrm>
            <a:off x="904973" y="1621410"/>
            <a:ext cx="4581427" cy="5078313"/>
          </a:xfrm>
          <a:prstGeom prst="rect">
            <a:avLst/>
          </a:prstGeom>
          <a:noFill/>
          <a:ln>
            <a:noFill/>
          </a:ln>
        </p:spPr>
        <p:txBody>
          <a:bodyPr wrap="square" rtlCol="0">
            <a:spAutoFit/>
          </a:bodyPr>
          <a:lstStyle/>
          <a:p>
            <a:endParaRPr lang="en-US" dirty="0"/>
          </a:p>
          <a:p>
            <a:pPr marL="285750" indent="-285750">
              <a:buFont typeface="Wingdings" panose="05000000000000000000" pitchFamily="2" charset="2"/>
              <a:buChar char="v"/>
            </a:pPr>
            <a:r>
              <a:rPr lang="en-US" dirty="0"/>
              <a:t>The Regression model results were better with the Random Forest Regressor and Gradient Boost Algorithms regarding R2 statistic.</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Implemented Hyperparameter tuning of the logistic regression model using methods such as grid search or randomized search to find the optimal set of parameters for our dataset.</a:t>
            </a:r>
          </a:p>
          <a:p>
            <a:endParaRPr lang="en-US" dirty="0"/>
          </a:p>
          <a:p>
            <a:pPr marL="285750" indent="-285750">
              <a:buFont typeface="Wingdings" panose="05000000000000000000" pitchFamily="2" charset="2"/>
              <a:buChar char="v"/>
            </a:pPr>
            <a:r>
              <a:rPr lang="en-US" dirty="0"/>
              <a:t>The models returned accuracy results using the PCA Feature reduction method </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4BB28CE-4FBE-6E75-4142-2ECE88682DA1}"/>
              </a:ext>
            </a:extLst>
          </p:cNvPr>
          <p:cNvPicPr>
            <a:picLocks noChangeAspect="1"/>
          </p:cNvPicPr>
          <p:nvPr/>
        </p:nvPicPr>
        <p:blipFill>
          <a:blip r:embed="rId2"/>
          <a:stretch>
            <a:fillRect/>
          </a:stretch>
        </p:blipFill>
        <p:spPr>
          <a:xfrm>
            <a:off x="6862244" y="2130458"/>
            <a:ext cx="3808898" cy="3846136"/>
          </a:xfrm>
          <a:prstGeom prst="rect">
            <a:avLst/>
          </a:prstGeom>
        </p:spPr>
      </p:pic>
    </p:spTree>
    <p:extLst>
      <p:ext uri="{BB962C8B-B14F-4D97-AF65-F5344CB8AC3E}">
        <p14:creationId xmlns:p14="http://schemas.microsoft.com/office/powerpoint/2010/main" val="325243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89EED8F-164B-0926-4912-09D122801009}"/>
              </a:ext>
            </a:extLst>
          </p:cNvPr>
          <p:cNvSpPr>
            <a:spLocks noGrp="1"/>
          </p:cNvSpPr>
          <p:nvPr>
            <p:ph type="title"/>
          </p:nvPr>
        </p:nvSpPr>
        <p:spPr>
          <a:xfrm>
            <a:off x="1184019" y="547688"/>
            <a:ext cx="8451688" cy="968737"/>
          </a:xfrm>
        </p:spPr>
        <p:txBody>
          <a:bodyPr vert="horz" wrap="square" lIns="0" tIns="0" rIns="0" bIns="0" rtlCol="0" anchor="t" anchorCtr="0">
            <a:normAutofit/>
          </a:bodyPr>
          <a:lstStyle/>
          <a:p>
            <a:pPr>
              <a:lnSpc>
                <a:spcPct val="90000"/>
              </a:lnSpc>
            </a:pPr>
            <a:r>
              <a:rPr lang="en-US" kern="1200" dirty="0">
                <a:solidFill>
                  <a:schemeClr val="tx1"/>
                </a:solidFill>
                <a:latin typeface="+mj-lt"/>
                <a:ea typeface="+mj-ea"/>
                <a:cs typeface="+mj-cs"/>
              </a:rPr>
              <a:t>Model Outcome and Conclusion</a:t>
            </a:r>
          </a:p>
        </p:txBody>
      </p:sp>
      <p:grpSp>
        <p:nvGrpSpPr>
          <p:cNvPr id="44" name="Group 4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45" name="Freeform: Shape 4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9" name="Picture 28" descr="Abstrct graphic of red blue smoke">
            <a:extLst>
              <a:ext uri="{FF2B5EF4-FFF2-40B4-BE49-F238E27FC236}">
                <a16:creationId xmlns:a16="http://schemas.microsoft.com/office/drawing/2014/main" id="{C9EF1609-0876-C9C2-430C-BD0878D10200}"/>
              </a:ext>
            </a:extLst>
          </p:cNvPr>
          <p:cNvPicPr>
            <a:picLocks noChangeAspect="1"/>
          </p:cNvPicPr>
          <p:nvPr/>
        </p:nvPicPr>
        <p:blipFill rotWithShape="1">
          <a:blip r:embed="rId2"/>
          <a:srcRect t="22392" r="-2" b="12141"/>
          <a:stretch/>
        </p:blipFill>
        <p:spPr>
          <a:xfrm>
            <a:off x="404889" y="2197965"/>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28" name="TextBox 27">
            <a:extLst>
              <a:ext uri="{FF2B5EF4-FFF2-40B4-BE49-F238E27FC236}">
                <a16:creationId xmlns:a16="http://schemas.microsoft.com/office/drawing/2014/main" id="{BA2BE8EA-757A-22CE-38E6-34F5CB70E530}"/>
              </a:ext>
            </a:extLst>
          </p:cNvPr>
          <p:cNvSpPr txBox="1"/>
          <p:nvPr/>
        </p:nvSpPr>
        <p:spPr>
          <a:xfrm>
            <a:off x="6885211" y="1917550"/>
            <a:ext cx="4901900" cy="4572000"/>
          </a:xfrm>
          <a:prstGeom prst="rect">
            <a:avLst/>
          </a:prstGeom>
        </p:spPr>
        <p:txBody>
          <a:bodyPr vert="horz" wrap="square" lIns="0" tIns="0" rIns="0" bIns="0" rtlCol="0" anchor="t">
            <a:normAutofit/>
          </a:bodyPr>
          <a:lstStyle/>
          <a:p>
            <a:pPr marL="342900" indent="-285750">
              <a:spcBef>
                <a:spcPts val="1000"/>
              </a:spcBef>
              <a:spcAft>
                <a:spcPts val="800"/>
              </a:spcAft>
              <a:buFont typeface="Wingdings" panose="05000000000000000000" pitchFamily="2" charset="2"/>
              <a:buChar char="ü"/>
            </a:pPr>
            <a:r>
              <a:rPr lang="en-US" dirty="0">
                <a:solidFill>
                  <a:schemeClr val="tx1">
                    <a:alpha val="60000"/>
                  </a:schemeClr>
                </a:solidFill>
              </a:rPr>
              <a:t>The model results predicts  the news as Real or Fake.</a:t>
            </a:r>
          </a:p>
          <a:p>
            <a:pPr marL="342900" indent="-285750">
              <a:spcBef>
                <a:spcPts val="1000"/>
              </a:spcBef>
              <a:spcAft>
                <a:spcPts val="800"/>
              </a:spcAft>
              <a:buFont typeface="Wingdings" panose="05000000000000000000" pitchFamily="2" charset="2"/>
              <a:buChar char="ü"/>
            </a:pPr>
            <a:r>
              <a:rPr lang="en-US" dirty="0">
                <a:solidFill>
                  <a:schemeClr val="tx1">
                    <a:alpha val="60000"/>
                  </a:schemeClr>
                </a:solidFill>
              </a:rPr>
              <a:t> Converts a collection of text documents to a matrix of token counts, which can then be used as input for machine learning algorithms. The choice of a machine learning algorithm can significantly impact the performance of a text classification task. In this project, we compared the performance of logistic regression, decision tree, random forest and support vector machines and found that logistic regression had the best performance</a:t>
            </a:r>
          </a:p>
          <a:p>
            <a:pPr marL="57150">
              <a:spcBef>
                <a:spcPts val="1000"/>
              </a:spcBef>
              <a:spcAft>
                <a:spcPts val="800"/>
              </a:spcAft>
            </a:pPr>
            <a:endParaRPr lang="en-US" dirty="0">
              <a:solidFill>
                <a:schemeClr val="tx1">
                  <a:alpha val="60000"/>
                </a:schemeClr>
              </a:solidFill>
            </a:endParaRPr>
          </a:p>
          <a:p>
            <a:pPr indent="-228600">
              <a:spcAft>
                <a:spcPts val="800"/>
              </a:spcAft>
              <a:buFont typeface="Arial" panose="020B0604020202020204" pitchFamily="34" charset="0"/>
              <a:buChar char="•"/>
            </a:pPr>
            <a:endParaRPr lang="en-US" dirty="0">
              <a:solidFill>
                <a:schemeClr val="tx1">
                  <a:alpha val="60000"/>
                </a:schemeClr>
              </a:solidFill>
            </a:endParaRPr>
          </a:p>
        </p:txBody>
      </p:sp>
      <p:sp>
        <p:nvSpPr>
          <p:cNvPr id="48" name="Freeform: Shape 47">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383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B650994-67EA-2F79-6220-7BD8A519F50F}"/>
              </a:ext>
            </a:extLst>
          </p:cNvPr>
          <p:cNvSpPr>
            <a:spLocks noGrp="1"/>
          </p:cNvSpPr>
          <p:nvPr>
            <p:ph type="title"/>
          </p:nvPr>
        </p:nvSpPr>
        <p:spPr>
          <a:xfrm>
            <a:off x="550864" y="179822"/>
            <a:ext cx="3565524" cy="585354"/>
          </a:xfrm>
        </p:spPr>
        <p:txBody>
          <a:bodyPr vert="horz" wrap="square" lIns="0" tIns="0" rIns="0" bIns="0" rtlCol="0" anchor="b" anchorCtr="0">
            <a:normAutofit/>
          </a:bodyPr>
          <a:lstStyle/>
          <a:p>
            <a:r>
              <a:rPr lang="en-US" sz="3600" kern="1200" dirty="0">
                <a:solidFill>
                  <a:schemeClr val="tx1"/>
                </a:solidFill>
                <a:latin typeface="+mj-lt"/>
                <a:ea typeface="+mj-ea"/>
                <a:cs typeface="+mj-cs"/>
              </a:rPr>
              <a:t>Ethical Concerns</a:t>
            </a:r>
          </a:p>
        </p:txBody>
      </p:sp>
      <p:sp>
        <p:nvSpPr>
          <p:cNvPr id="7" name="TextBox 6">
            <a:extLst>
              <a:ext uri="{FF2B5EF4-FFF2-40B4-BE49-F238E27FC236}">
                <a16:creationId xmlns:a16="http://schemas.microsoft.com/office/drawing/2014/main" id="{B3E28581-6446-F2B7-27CF-8FC0E7DA718D}"/>
              </a:ext>
            </a:extLst>
          </p:cNvPr>
          <p:cNvSpPr txBox="1"/>
          <p:nvPr/>
        </p:nvSpPr>
        <p:spPr>
          <a:xfrm>
            <a:off x="412317" y="1126691"/>
            <a:ext cx="3565525" cy="5301818"/>
          </a:xfrm>
          <a:prstGeom prst="rect">
            <a:avLst/>
          </a:prstGeom>
        </p:spPr>
        <p:txBody>
          <a:bodyPr vert="horz" wrap="square" lIns="0" tIns="0" rIns="0" bIns="0" rtlCol="0" anchor="t">
            <a:normAutofit fontScale="32500" lnSpcReduction="20000"/>
          </a:bodyPr>
          <a:lstStyle/>
          <a:p>
            <a:pPr marL="114300" indent="-228600">
              <a:spcBef>
                <a:spcPts val="1000"/>
              </a:spcBef>
              <a:spcAft>
                <a:spcPts val="800"/>
              </a:spcAft>
              <a:buFont typeface="Arial" panose="020B0604020202020204" pitchFamily="34" charset="0"/>
              <a:buChar char="•"/>
            </a:pPr>
            <a:endParaRPr lang="en-US" sz="2100" dirty="0">
              <a:solidFill>
                <a:schemeClr val="tx1">
                  <a:alpha val="60000"/>
                </a:schemeClr>
              </a:solidFill>
            </a:endParaRPr>
          </a:p>
          <a:p>
            <a:pPr marL="114300" indent="-228600">
              <a:spcBef>
                <a:spcPts val="1000"/>
              </a:spcBef>
              <a:spcAft>
                <a:spcPts val="800"/>
              </a:spcAft>
              <a:buFont typeface="Arial" panose="020B0604020202020204" pitchFamily="34" charset="0"/>
              <a:buChar char="•"/>
            </a:pPr>
            <a:r>
              <a:rPr lang="en-US" sz="3800" dirty="0"/>
              <a:t>Ethical considerations in fake news detection include balancing freedom of speech with preventing misinformation, avoiding excessive censorship, and mitigating algorithmic biases to ensure fairness and transparency. Privacy concerns must be addressed, requiring informed user consent for data collection. Accuracy is crucial, minimizing false positives and negatives by using reliable sources. Clear accountability and robust governance are necessary, along with transparency to maintain public trust. Education and empowerment through media literacy and verification tools are essential. Global sensitivity to cultural differences and international collaboration, respecting diverse legal and ethical standards, is also important</a:t>
            </a:r>
            <a:r>
              <a:rPr lang="en-US" sz="2100" dirty="0">
                <a:solidFill>
                  <a:schemeClr val="tx1">
                    <a:alpha val="60000"/>
                  </a:schemeClr>
                </a:solidFill>
              </a:rPr>
              <a:t>.</a:t>
            </a:r>
          </a:p>
          <a:p>
            <a:pPr marL="0" marR="0">
              <a:lnSpc>
                <a:spcPct val="120000"/>
              </a:lnSpc>
              <a:spcBef>
                <a:spcPct val="0"/>
              </a:spcBef>
              <a:spcAft>
                <a:spcPts val="800"/>
              </a:spcAft>
            </a:pPr>
            <a:r>
              <a:rPr lang="en-US" sz="1400" dirty="0">
                <a:solidFill>
                  <a:schemeClr val="tx1">
                    <a:alpha val="60000"/>
                  </a:schemeClr>
                </a:solidFill>
              </a:rPr>
              <a:t>. </a:t>
            </a:r>
            <a:r>
              <a:rPr lang="en-US" sz="5800" dirty="0">
                <a:latin typeface="+mj-lt"/>
                <a:ea typeface="+mj-ea"/>
                <a:cs typeface="+mj-cs"/>
              </a:rPr>
              <a:t>Limitations:</a:t>
            </a:r>
          </a:p>
          <a:p>
            <a:pPr marL="0" marR="0" indent="457200">
              <a:lnSpc>
                <a:spcPct val="115000"/>
              </a:lnSpc>
              <a:spcBef>
                <a:spcPts val="0"/>
              </a:spcBef>
              <a:spcAft>
                <a:spcPts val="800"/>
              </a:spcAft>
            </a:pPr>
            <a:r>
              <a:rPr lang="en-US" sz="3700" dirty="0"/>
              <a:t>Building a fake news detection model faces several limitations, including data Issues inaccurate labels, dataset bias, and data imbalance can mislead the model. Inadequate features, overfitting, and algorithmic biases can reduce effectiveness. Metrics like accuracy can be misleading, and improper cross-validation can skew performance estimates. Ethical misuse, the dynamic nature of fake news, interpretability issues, and scalability challenges impact the model's reliability and trustworthiness. Addressing these limitations requires careful data handling, robust model design, and ethical considerations.</a:t>
            </a:r>
          </a:p>
          <a:p>
            <a:pPr marL="114300" marR="0" lvl="0" indent="-228600">
              <a:spcBef>
                <a:spcPts val="1000"/>
              </a:spcBef>
              <a:spcAft>
                <a:spcPts val="800"/>
              </a:spcAft>
              <a:buFont typeface="Arial" panose="020B0604020202020204" pitchFamily="34" charset="0"/>
              <a:buChar char="•"/>
            </a:pPr>
            <a:endParaRPr lang="en-US" sz="3700" dirty="0"/>
          </a:p>
          <a:p>
            <a:pPr indent="-228600">
              <a:spcAft>
                <a:spcPts val="800"/>
              </a:spcAft>
              <a:buFont typeface="Arial" panose="020B0604020202020204" pitchFamily="34" charset="0"/>
              <a:buChar char="•"/>
            </a:pPr>
            <a:endParaRPr lang="en-US" sz="1000" dirty="0">
              <a:solidFill>
                <a:schemeClr val="tx1">
                  <a:alpha val="60000"/>
                </a:schemeClr>
              </a:solidFill>
            </a:endParaRPr>
          </a:p>
        </p:txBody>
      </p:sp>
      <p:pic>
        <p:nvPicPr>
          <p:cNvPr id="9" name="Picture 8">
            <a:extLst>
              <a:ext uri="{FF2B5EF4-FFF2-40B4-BE49-F238E27FC236}">
                <a16:creationId xmlns:a16="http://schemas.microsoft.com/office/drawing/2014/main" id="{EFF75581-877D-E3FE-BD26-44EF83E339AE}"/>
              </a:ext>
            </a:extLst>
          </p:cNvPr>
          <p:cNvPicPr>
            <a:picLocks noChangeAspect="1"/>
          </p:cNvPicPr>
          <p:nvPr/>
        </p:nvPicPr>
        <p:blipFill>
          <a:blip r:embed="rId2">
            <a:extLst>
              <a:ext uri="{28A0092B-C50C-407E-A947-70E740481C1C}">
                <a14:useLocalDpi xmlns:a14="http://schemas.microsoft.com/office/drawing/2010/main" val="0"/>
              </a:ext>
            </a:extLst>
          </a:blip>
          <a:srcRect l="12815" r="12815"/>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5" name="Rectangle 14">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56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B90A-8989-3EB9-CA04-4FCAAE073C16}"/>
              </a:ext>
            </a:extLst>
          </p:cNvPr>
          <p:cNvSpPr>
            <a:spLocks noGrp="1"/>
          </p:cNvSpPr>
          <p:nvPr>
            <p:ph type="title"/>
          </p:nvPr>
        </p:nvSpPr>
        <p:spPr>
          <a:xfrm>
            <a:off x="7512000" y="0"/>
            <a:ext cx="4680000" cy="6721473"/>
          </a:xfrm>
          <a:gradFill>
            <a:gsLst>
              <a:gs pos="1000">
                <a:schemeClr val="accent2">
                  <a:lumMod val="75000"/>
                </a:schemeClr>
              </a:gs>
              <a:gs pos="100000">
                <a:schemeClr val="accent2">
                  <a:lumMod val="50000"/>
                </a:schemeClr>
              </a:gs>
            </a:gsLst>
          </a:gradFill>
        </p:spPr>
        <p:txBody>
          <a:bodyPr anchor="ctr">
            <a:normAutofit/>
          </a:bodyPr>
          <a:lstStyle/>
          <a:p>
            <a:r>
              <a:rPr lang="en-US" dirty="0"/>
              <a:t>References</a:t>
            </a:r>
          </a:p>
        </p:txBody>
      </p:sp>
      <p:sp>
        <p:nvSpPr>
          <p:cNvPr id="9" name="Content Placeholder 2">
            <a:extLst>
              <a:ext uri="{FF2B5EF4-FFF2-40B4-BE49-F238E27FC236}">
                <a16:creationId xmlns:a16="http://schemas.microsoft.com/office/drawing/2014/main" id="{D97DF335-C6D5-4560-2B96-E53E0F7FE7CB}"/>
              </a:ext>
            </a:extLst>
          </p:cNvPr>
          <p:cNvSpPr>
            <a:spLocks noGrp="1"/>
          </p:cNvSpPr>
          <p:nvPr>
            <p:ph idx="1"/>
          </p:nvPr>
        </p:nvSpPr>
        <p:spPr>
          <a:xfrm>
            <a:off x="708804" y="1513457"/>
            <a:ext cx="6156323" cy="3831086"/>
          </a:xfrm>
        </p:spPr>
        <p:txBody>
          <a:bodyPr anchor="ctr">
            <a:normAutofit/>
          </a:bodyPr>
          <a:lstStyle/>
          <a:p>
            <a:pPr marL="0" marR="0">
              <a:lnSpc>
                <a:spcPct val="115000"/>
              </a:lnSpc>
              <a:spcBef>
                <a:spcPts val="0"/>
              </a:spcBef>
              <a:spcAft>
                <a:spcPts val="800"/>
              </a:spcAft>
            </a:pPr>
            <a:r>
              <a:rPr lang="en-US" sz="1800" u="sng" kern="100" dirty="0">
                <a:solidFill>
                  <a:srgbClr val="0000FF"/>
                </a:solidFill>
                <a:effectLst/>
                <a:highlight>
                  <a:srgbClr val="FFFFFF"/>
                </a:highlight>
                <a:latin typeface="Arial Narrow" panose="020B0606020202030204" pitchFamily="34" charset="0"/>
                <a:ea typeface="Aptos" panose="020B0004020202020204" pitchFamily="34" charset="0"/>
                <a:cs typeface="Arial" panose="020B0604020202020204" pitchFamily="34" charset="0"/>
                <a:hlinkClick r:id="rId2"/>
              </a:rPr>
              <a:t>https://www.kaggle.com/datasets/clmentbisaillon/fake-and-real-news-dataset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u="sng" kern="100" dirty="0">
                <a:solidFill>
                  <a:srgbClr val="0000FF"/>
                </a:solidFill>
                <a:effectLst/>
                <a:highlight>
                  <a:srgbClr val="FFFFFF"/>
                </a:highlight>
                <a:latin typeface="Arial Narrow" panose="020B0606020202030204" pitchFamily="34" charset="0"/>
                <a:ea typeface="Aptos" panose="020B0004020202020204" pitchFamily="34" charset="0"/>
                <a:cs typeface="Arial" panose="020B0604020202020204" pitchFamily="34" charset="0"/>
                <a:hlinkClick r:id="rId3"/>
              </a:rPr>
              <a:t>https://paperswithcode.com/dataset/liar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ts val="2400"/>
              </a:lnSpc>
              <a:spcBef>
                <a:spcPts val="0"/>
              </a:spcBef>
              <a:spcAft>
                <a:spcPts val="0"/>
              </a:spcAft>
              <a:buClr>
                <a:schemeClr val="accent2"/>
              </a:buClr>
              <a:tabLst>
                <a:tab pos="457200" algn="l"/>
              </a:tabLst>
            </a:pPr>
            <a:endParaRPr lang="en-US" sz="1800" dirty="0">
              <a:solidFill>
                <a:schemeClr val="tx1"/>
              </a:solidFill>
              <a:latin typeface="Calibri" panose="020F0502020204030204" pitchFamily="34" charset="0"/>
            </a:endParaRPr>
          </a:p>
          <a:p>
            <a:pPr marL="0" indent="0">
              <a:lnSpc>
                <a:spcPts val="2400"/>
              </a:lnSpc>
              <a:spcBef>
                <a:spcPts val="0"/>
              </a:spcBef>
              <a:spcAft>
                <a:spcPts val="0"/>
              </a:spcAft>
              <a:buClr>
                <a:schemeClr val="accent2"/>
              </a:buClr>
              <a:buNone/>
              <a:tabLst>
                <a:tab pos="457200" algn="l"/>
              </a:tabLst>
            </a:pPr>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17985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4" name="Freeform: Shape 5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9" name="Rectangle 5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09ABA-0612-E812-B029-7BA3708A0F01}"/>
              </a:ext>
            </a:extLst>
          </p:cNvPr>
          <p:cNvSpPr>
            <a:spLocks noGrp="1"/>
          </p:cNvSpPr>
          <p:nvPr>
            <p:ph type="title"/>
          </p:nvPr>
        </p:nvSpPr>
        <p:spPr>
          <a:xfrm>
            <a:off x="8075614" y="549275"/>
            <a:ext cx="3565524" cy="3034657"/>
          </a:xfrm>
        </p:spPr>
        <p:txBody>
          <a:bodyPr vert="horz" wrap="square" lIns="0" tIns="0" rIns="0" bIns="0" rtlCol="0" anchor="b" anchorCtr="0">
            <a:normAutofit/>
          </a:bodyPr>
          <a:lstStyle/>
          <a:p>
            <a:r>
              <a:rPr lang="en-US" dirty="0"/>
              <a:t>Thank you</a:t>
            </a:r>
          </a:p>
        </p:txBody>
      </p:sp>
      <p:pic>
        <p:nvPicPr>
          <p:cNvPr id="14" name="Picture 6" descr="Aerial view of a highway near the ocean">
            <a:extLst>
              <a:ext uri="{FF2B5EF4-FFF2-40B4-BE49-F238E27FC236}">
                <a16:creationId xmlns:a16="http://schemas.microsoft.com/office/drawing/2014/main" id="{73142904-73A2-C478-1647-8C7FFC566EAB}"/>
              </a:ext>
            </a:extLst>
          </p:cNvPr>
          <p:cNvPicPr>
            <a:picLocks noChangeAspect="1"/>
          </p:cNvPicPr>
          <p:nvPr/>
        </p:nvPicPr>
        <p:blipFill rotWithShape="1">
          <a:blip r:embed="rId2"/>
          <a:srcRect l="11113" r="5573" b="2"/>
          <a:stretch/>
        </p:blipFill>
        <p:spPr>
          <a:xfrm>
            <a:off x="837910" y="549275"/>
            <a:ext cx="6399796" cy="5761037"/>
          </a:xfrm>
          <a:custGeom>
            <a:avLst/>
            <a:gdLst/>
            <a:ahLst/>
            <a:cxnLst/>
            <a:rect l="l" t="t" r="r" b="b"/>
            <a:pathLst>
              <a:path w="6973888" h="5761037">
                <a:moveTo>
                  <a:pt x="0" y="0"/>
                </a:moveTo>
                <a:lnTo>
                  <a:pt x="6973888" y="0"/>
                </a:lnTo>
                <a:lnTo>
                  <a:pt x="6973888" y="5761037"/>
                </a:lnTo>
                <a:lnTo>
                  <a:pt x="0" y="5761037"/>
                </a:lnTo>
                <a:close/>
              </a:path>
            </a:pathLst>
          </a:custGeom>
          <a:noFill/>
        </p:spPr>
      </p:pic>
      <p:sp>
        <p:nvSpPr>
          <p:cNvPr id="61" name="Oval 60">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94342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03C415-B83A-CB14-CDB9-5583883C8686}"/>
              </a:ext>
            </a:extLst>
          </p:cNvPr>
          <p:cNvSpPr>
            <a:spLocks noGrp="1"/>
          </p:cNvSpPr>
          <p:nvPr>
            <p:ph type="title"/>
          </p:nvPr>
        </p:nvSpPr>
        <p:spPr>
          <a:xfrm>
            <a:off x="7349617" y="638355"/>
            <a:ext cx="4124864" cy="1026543"/>
          </a:xfrm>
        </p:spPr>
        <p:txBody>
          <a:bodyPr wrap="square" anchor="ctr">
            <a:normAutofit/>
          </a:bodyPr>
          <a:lstStyle/>
          <a:p>
            <a:r>
              <a:rPr lang="en-US" dirty="0"/>
              <a:t>    Fake News</a:t>
            </a:r>
            <a:endParaRPr lang="en-US" sz="4000" dirty="0"/>
          </a:p>
        </p:txBody>
      </p:sp>
      <p:sp>
        <p:nvSpPr>
          <p:cNvPr id="9" name="Content Placeholder 8">
            <a:extLst>
              <a:ext uri="{FF2B5EF4-FFF2-40B4-BE49-F238E27FC236}">
                <a16:creationId xmlns:a16="http://schemas.microsoft.com/office/drawing/2014/main" id="{9DC5ABAF-90CD-5C83-CBAF-29FC21D88310}"/>
              </a:ext>
            </a:extLst>
          </p:cNvPr>
          <p:cNvSpPr>
            <a:spLocks noGrp="1"/>
          </p:cNvSpPr>
          <p:nvPr>
            <p:ph idx="1"/>
          </p:nvPr>
        </p:nvSpPr>
        <p:spPr>
          <a:xfrm>
            <a:off x="7349617" y="928998"/>
            <a:ext cx="4391455" cy="5351032"/>
          </a:xfrm>
        </p:spPr>
        <p:txBody>
          <a:bodyPr>
            <a:normAutofit/>
          </a:bodyPr>
          <a:lstStyle/>
          <a:p>
            <a:pPr marL="0" indent="0">
              <a:buNone/>
            </a:pPr>
            <a:endParaRPr lang="en-US" sz="1700" dirty="0"/>
          </a:p>
          <a:p>
            <a:pPr marL="0" indent="0">
              <a:buNone/>
            </a:pPr>
            <a:endParaRPr lang="en-US" sz="1700" dirty="0"/>
          </a:p>
          <a:p>
            <a:pPr marL="0" indent="0">
              <a:buNone/>
            </a:pPr>
            <a:r>
              <a:rPr lang="en-US" sz="1700" dirty="0"/>
              <a:t>Fake news is sometimes transmitted through the internet by some unauthorized sources, which creates issues for the targeted person, and it makes them panic and leads to even more violence. To combat the spread of fake news, it’s critical to determine the information’s legitimacy, which this project can help with. This project is relevant to the media industry, news outlets, and social media platforms that are responsible for sharing news articles. Classifying news articles as real or fake can help these organizations improve their content moderation and reduce the spread of fake news</a:t>
            </a:r>
            <a:r>
              <a:rPr lang="en-US" sz="1800" kern="100" spc="25" dirty="0">
                <a:solidFill>
                  <a:srgbClr val="383838"/>
                </a:solidFill>
                <a:effectLst/>
                <a:highlight>
                  <a:srgbClr val="FFFFFF"/>
                </a:highlight>
                <a:latin typeface="Arial" panose="020B06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600" dirty="0"/>
              <a:t>. </a:t>
            </a:r>
          </a:p>
          <a:p>
            <a:endParaRPr lang="en-US" dirty="0"/>
          </a:p>
        </p:txBody>
      </p:sp>
      <p:pic>
        <p:nvPicPr>
          <p:cNvPr id="13" name="Picture 12">
            <a:extLst>
              <a:ext uri="{FF2B5EF4-FFF2-40B4-BE49-F238E27FC236}">
                <a16:creationId xmlns:a16="http://schemas.microsoft.com/office/drawing/2014/main" id="{E47E9E72-21B7-42A8-6314-63B2F3CEA5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9639" y="1199486"/>
            <a:ext cx="6688541" cy="4459027"/>
          </a:xfrm>
          <a:prstGeom prst="rect">
            <a:avLst/>
          </a:prstGeom>
        </p:spPr>
      </p:pic>
    </p:spTree>
    <p:extLst>
      <p:ext uri="{BB962C8B-B14F-4D97-AF65-F5344CB8AC3E}">
        <p14:creationId xmlns:p14="http://schemas.microsoft.com/office/powerpoint/2010/main" val="64150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descr="Computer script on a screen">
            <a:extLst>
              <a:ext uri="{FF2B5EF4-FFF2-40B4-BE49-F238E27FC236}">
                <a16:creationId xmlns:a16="http://schemas.microsoft.com/office/drawing/2014/main" id="{ABB11EFD-DC39-1EB8-C6CB-E6AC203B894B}"/>
              </a:ext>
            </a:extLst>
          </p:cNvPr>
          <p:cNvPicPr>
            <a:picLocks noChangeAspect="1"/>
          </p:cNvPicPr>
          <p:nvPr/>
        </p:nvPicPr>
        <p:blipFill rotWithShape="1">
          <a:blip r:embed="rId2"/>
          <a:srcRect r="37381"/>
          <a:stretch/>
        </p:blipFill>
        <p:spPr>
          <a:xfrm>
            <a:off x="20" y="10"/>
            <a:ext cx="6305530" cy="6721465"/>
          </a:xfrm>
          <a:prstGeom prst="rect">
            <a:avLst/>
          </a:prstGeom>
          <a:noFill/>
        </p:spPr>
      </p:pic>
      <p:sp>
        <p:nvSpPr>
          <p:cNvPr id="19" name="Content Placeholder 2">
            <a:extLst>
              <a:ext uri="{FF2B5EF4-FFF2-40B4-BE49-F238E27FC236}">
                <a16:creationId xmlns:a16="http://schemas.microsoft.com/office/drawing/2014/main" id="{FA6A4B49-27C8-46B6-8B11-AD7E8F615E2C}"/>
              </a:ext>
            </a:extLst>
          </p:cNvPr>
          <p:cNvSpPr>
            <a:spLocks noGrp="1"/>
          </p:cNvSpPr>
          <p:nvPr>
            <p:ph idx="1"/>
          </p:nvPr>
        </p:nvSpPr>
        <p:spPr>
          <a:xfrm>
            <a:off x="6657975" y="2967487"/>
            <a:ext cx="5201517" cy="2682815"/>
          </a:xfrm>
        </p:spPr>
        <p:txBody>
          <a:bodyPr>
            <a:normAutofit/>
          </a:bodyPr>
          <a:lstStyle/>
          <a:p>
            <a:pPr marL="0" marR="0">
              <a:spcBef>
                <a:spcPts val="0"/>
              </a:spcBef>
              <a:spcAft>
                <a:spcPts val="800"/>
              </a:spcAft>
            </a:pPr>
            <a:r>
              <a:rPr lang="en-US" sz="1500" noProof="1"/>
              <a:t>Regression or Classification models can be built to predict the Air Quality index based on the Pollutant Concentration levels.</a:t>
            </a:r>
          </a:p>
          <a:p>
            <a:pPr marL="0">
              <a:spcBef>
                <a:spcPts val="0"/>
              </a:spcBef>
            </a:pPr>
            <a:r>
              <a:rPr lang="en-US" sz="1500" noProof="1"/>
              <a:t>Effects of interactions between the variables and linear and non-linear relationship patterns between the variables can be studied. </a:t>
            </a:r>
          </a:p>
          <a:p>
            <a:pPr marL="0">
              <a:spcBef>
                <a:spcPts val="0"/>
              </a:spcBef>
            </a:pPr>
            <a:r>
              <a:rPr lang="en-US" sz="1500" noProof="1"/>
              <a:t>Data can be processed in real-time to alert the authorities and issue warnings to the public in extreme cases to avoid a certain area due to poor air quality. </a:t>
            </a:r>
            <a:endParaRPr lang="en-US" sz="1400" noProof="1"/>
          </a:p>
          <a:p>
            <a:pPr marL="0" marR="0">
              <a:spcBef>
                <a:spcPts val="0"/>
              </a:spcBef>
              <a:spcAft>
                <a:spcPts val="800"/>
              </a:spcAft>
            </a:pPr>
            <a:endParaRPr lang="en-US" sz="1400" noProof="1"/>
          </a:p>
          <a:p>
            <a:pPr marL="0" marR="0">
              <a:spcBef>
                <a:spcPts val="0"/>
              </a:spcBef>
              <a:spcAft>
                <a:spcPts val="800"/>
              </a:spcAft>
            </a:pPr>
            <a:endParaRPr lang="en-US" sz="1400" noProof="1"/>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a:t>PAGE </a:t>
            </a:r>
            <a:fld id="{4A9B5881-4007-4345-955A-79C2656F0C49}" type="slidenum">
              <a:rPr lang="en-US" smtClean="0"/>
              <a:pPr>
                <a:spcAft>
                  <a:spcPts val="600"/>
                </a:spcAft>
              </a:pPr>
              <a:t>3</a:t>
            </a:fld>
            <a:endParaRPr lang="en-US"/>
          </a:p>
        </p:txBody>
      </p:sp>
      <p:sp>
        <p:nvSpPr>
          <p:cNvPr id="3" name="TextBox 2">
            <a:extLst>
              <a:ext uri="{FF2B5EF4-FFF2-40B4-BE49-F238E27FC236}">
                <a16:creationId xmlns:a16="http://schemas.microsoft.com/office/drawing/2014/main" id="{96EC9D1C-CD66-C7D8-0262-B9D74002C4B7}"/>
              </a:ext>
            </a:extLst>
          </p:cNvPr>
          <p:cNvSpPr txBox="1"/>
          <p:nvPr/>
        </p:nvSpPr>
        <p:spPr>
          <a:xfrm>
            <a:off x="6581954" y="91895"/>
            <a:ext cx="4573438" cy="584775"/>
          </a:xfrm>
          <a:prstGeom prst="rect">
            <a:avLst/>
          </a:prstGeom>
          <a:noFill/>
        </p:spPr>
        <p:txBody>
          <a:bodyPr wrap="square" rtlCol="0">
            <a:spAutoFit/>
          </a:bodyPr>
          <a:lstStyle/>
          <a:p>
            <a:r>
              <a:rPr lang="en-US" sz="3200" dirty="0">
                <a:latin typeface="+mj-lt"/>
                <a:ea typeface="+mj-ea"/>
                <a:cs typeface="+mj-cs"/>
              </a:rPr>
              <a:t>The Problem Statement</a:t>
            </a:r>
          </a:p>
        </p:txBody>
      </p:sp>
      <p:sp>
        <p:nvSpPr>
          <p:cNvPr id="5" name="TextBox 4">
            <a:extLst>
              <a:ext uri="{FF2B5EF4-FFF2-40B4-BE49-F238E27FC236}">
                <a16:creationId xmlns:a16="http://schemas.microsoft.com/office/drawing/2014/main" id="{12183A01-131B-1E61-55F8-BA6276415D83}"/>
              </a:ext>
            </a:extLst>
          </p:cNvPr>
          <p:cNvSpPr txBox="1"/>
          <p:nvPr/>
        </p:nvSpPr>
        <p:spPr>
          <a:xfrm>
            <a:off x="6625087" y="839544"/>
            <a:ext cx="4906601" cy="1015663"/>
          </a:xfrm>
          <a:prstGeom prst="rect">
            <a:avLst/>
          </a:prstGeom>
          <a:noFill/>
        </p:spPr>
        <p:txBody>
          <a:bodyPr wrap="square" rtlCol="0">
            <a:spAutoFit/>
          </a:bodyPr>
          <a:lstStyle/>
          <a:p>
            <a:r>
              <a:rPr lang="en-US" sz="1500" dirty="0">
                <a:solidFill>
                  <a:schemeClr val="tx1">
                    <a:alpha val="60000"/>
                  </a:schemeClr>
                </a:solidFill>
              </a:rPr>
              <a:t>This project aims to classify news articles as real, or fake based on their content. Specifically, this project will use machine learning to build a model to predict whether a given news article is real, or fake based on its text. </a:t>
            </a:r>
          </a:p>
        </p:txBody>
      </p:sp>
      <p:sp>
        <p:nvSpPr>
          <p:cNvPr id="8" name="TextBox 7">
            <a:extLst>
              <a:ext uri="{FF2B5EF4-FFF2-40B4-BE49-F238E27FC236}">
                <a16:creationId xmlns:a16="http://schemas.microsoft.com/office/drawing/2014/main" id="{B59E6ADE-720C-5216-395E-BCA8FF3673A2}"/>
              </a:ext>
            </a:extLst>
          </p:cNvPr>
          <p:cNvSpPr txBox="1"/>
          <p:nvPr/>
        </p:nvSpPr>
        <p:spPr>
          <a:xfrm>
            <a:off x="6581954" y="1855208"/>
            <a:ext cx="5155151" cy="954107"/>
          </a:xfrm>
          <a:prstGeom prst="rect">
            <a:avLst/>
          </a:prstGeom>
          <a:noFill/>
        </p:spPr>
        <p:txBody>
          <a:bodyPr wrap="square" rtlCol="0">
            <a:spAutoFit/>
          </a:bodyPr>
          <a:lstStyle/>
          <a:p>
            <a:r>
              <a:rPr lang="en-US" sz="2800" dirty="0">
                <a:latin typeface="+mj-lt"/>
                <a:ea typeface="+mj-ea"/>
                <a:cs typeface="+mj-cs"/>
              </a:rPr>
              <a:t>How Machine Learning Can Be Used? </a:t>
            </a:r>
          </a:p>
        </p:txBody>
      </p:sp>
    </p:spTree>
    <p:extLst>
      <p:ext uri="{BB962C8B-B14F-4D97-AF65-F5344CB8AC3E}">
        <p14:creationId xmlns:p14="http://schemas.microsoft.com/office/powerpoint/2010/main" val="2169832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78000">
              <a:schemeClr val="bg1">
                <a:lumMod val="85000"/>
                <a:lumOff val="15000"/>
              </a:schemeClr>
            </a:gs>
            <a:gs pos="100000">
              <a:schemeClr val="accent2">
                <a:lumMod val="50000"/>
              </a:schemeClr>
            </a:gs>
          </a:gsLst>
          <a:lin ang="126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BE0ED0-D328-F001-0E57-ECEE2375CC26}"/>
              </a:ext>
            </a:extLst>
          </p:cNvPr>
          <p:cNvSpPr>
            <a:spLocks noGrp="1"/>
          </p:cNvSpPr>
          <p:nvPr>
            <p:ph type="title"/>
          </p:nvPr>
        </p:nvSpPr>
        <p:spPr>
          <a:xfrm>
            <a:off x="311684" y="176093"/>
            <a:ext cx="5598544" cy="6505813"/>
          </a:xfrm>
          <a:gradFill rotWithShape="0">
            <a:gsLst>
              <a:gs pos="85000">
                <a:schemeClr val="bg1">
                  <a:lumMod val="85000"/>
                  <a:lumOff val="15000"/>
                </a:schemeClr>
              </a:gs>
              <a:gs pos="100000">
                <a:schemeClr val="accent2">
                  <a:lumMod val="50000"/>
                </a:schemeClr>
              </a:gs>
            </a:gsLst>
            <a:lin ang="0" scaled="0"/>
          </a:gradFill>
          <a:ln>
            <a:noFill/>
          </a:ln>
          <a:effectLst/>
          <a:scene3d>
            <a:camera prst="orthographicFront"/>
            <a:lightRig rig="chilly" dir="t"/>
          </a:scene3d>
          <a:sp3d z="-12700" extrusionH="1700" prstMaterial="translucentPowder">
            <a:bevelT w="25400" h="6350" prst="softRound"/>
            <a:bevelB w="0" h="0" prst="convex"/>
          </a:sp3d>
        </p:spPr>
        <p:txBody>
          <a:bodyPr anchor="ctr">
            <a:normAutofit/>
          </a:bodyPr>
          <a:lstStyle/>
          <a:p>
            <a:r>
              <a:rPr lang="en-US" dirty="0"/>
              <a:t> </a:t>
            </a:r>
            <a:r>
              <a:rPr lang="en-US" sz="4000" dirty="0">
                <a:latin typeface="+mn-lt"/>
              </a:rPr>
              <a:t>Source of the Data</a:t>
            </a:r>
            <a:br>
              <a:rPr lang="en-US" dirty="0"/>
            </a:br>
            <a:br>
              <a:rPr lang="en-US" dirty="0"/>
            </a:br>
            <a:r>
              <a:rPr lang="en-US" dirty="0"/>
              <a:t> </a:t>
            </a:r>
            <a:r>
              <a:rPr lang="en-US" sz="1500" dirty="0">
                <a:solidFill>
                  <a:schemeClr val="tx1">
                    <a:alpha val="60000"/>
                  </a:schemeClr>
                </a:solidFill>
                <a:latin typeface="+mn-lt"/>
                <a:ea typeface="+mn-ea"/>
                <a:cs typeface="+mn-cs"/>
              </a:rPr>
              <a:t>The Data files are from Kaggle website. Various Datasets each containing the concentration of pollutants, gases, and meteorological</a:t>
            </a:r>
            <a:br>
              <a:rPr lang="en-US" sz="1500" dirty="0">
                <a:solidFill>
                  <a:schemeClr val="tx1">
                    <a:alpha val="60000"/>
                  </a:schemeClr>
                </a:solidFill>
                <a:latin typeface="+mn-lt"/>
                <a:ea typeface="+mn-ea"/>
                <a:cs typeface="+mn-cs"/>
              </a:rPr>
            </a:br>
            <a:r>
              <a:rPr lang="en-US" sz="1500" dirty="0">
                <a:solidFill>
                  <a:schemeClr val="tx1">
                    <a:alpha val="60000"/>
                  </a:schemeClr>
                </a:solidFill>
                <a:latin typeface="+mn-lt"/>
                <a:ea typeface="+mn-ea"/>
                <a:cs typeface="+mn-cs"/>
              </a:rPr>
              <a:t> parameters for the year 2022 are used in the study.  </a:t>
            </a:r>
          </a:p>
        </p:txBody>
      </p:sp>
      <p:sp>
        <p:nvSpPr>
          <p:cNvPr id="5" name="TextBox 4">
            <a:extLst>
              <a:ext uri="{FF2B5EF4-FFF2-40B4-BE49-F238E27FC236}">
                <a16:creationId xmlns:a16="http://schemas.microsoft.com/office/drawing/2014/main" id="{F600DA65-B03D-0697-BEC7-CA786D8D3EE5}"/>
              </a:ext>
            </a:extLst>
          </p:cNvPr>
          <p:cNvSpPr txBox="1"/>
          <p:nvPr/>
        </p:nvSpPr>
        <p:spPr>
          <a:xfrm>
            <a:off x="6021238" y="241540"/>
            <a:ext cx="5859078" cy="5968301"/>
          </a:xfrm>
          <a:prstGeom prst="rect">
            <a:avLst/>
          </a:prstGeom>
          <a:noFill/>
        </p:spPr>
        <p:txBody>
          <a:bodyPr wrap="square" rtlCol="0">
            <a:spAutoFit/>
          </a:bodyPr>
          <a:lstStyle/>
          <a:p>
            <a:pPr marL="0" marR="0" indent="457200">
              <a:lnSpc>
                <a:spcPct val="115000"/>
              </a:lnSpc>
              <a:spcBef>
                <a:spcPts val="0"/>
              </a:spcBef>
              <a:spcAft>
                <a:spcPts val="800"/>
              </a:spcAft>
            </a:pPr>
            <a:r>
              <a:rPr lang="en-US" sz="1500" dirty="0">
                <a:solidFill>
                  <a:schemeClr val="tx1">
                    <a:alpha val="60000"/>
                  </a:schemeClr>
                </a:solidFill>
              </a:rPr>
              <a:t>A fake news dataset typically comprises a collection of articles, social media posts, or other textual content that is labeled as either true or false. These datasets are used to train and evaluate machine learning models for detecting misinformation. They often include various features such as the text of the content, metadata, and user interactions. Creating and maintaining such datasets involves significant challenges, such as ensuring the accuracy of labels, addressing the evolving nature of fake news, and addressing privacy concerns related to the data used. These datasets are crucial for advancing research and developing more effective fake news detection systems. Dataset separated in two files: </a:t>
            </a:r>
          </a:p>
          <a:p>
            <a:pPr marL="342900" marR="0" indent="-342900">
              <a:lnSpc>
                <a:spcPct val="115000"/>
              </a:lnSpc>
              <a:spcBef>
                <a:spcPts val="0"/>
              </a:spcBef>
              <a:spcAft>
                <a:spcPts val="800"/>
              </a:spcAft>
              <a:buAutoNum type="arabicPeriod"/>
            </a:pPr>
            <a:r>
              <a:rPr lang="en-US" sz="1500" dirty="0">
                <a:solidFill>
                  <a:schemeClr val="tx1">
                    <a:alpha val="60000"/>
                  </a:schemeClr>
                </a:solidFill>
              </a:rPr>
              <a:t>Fake.csv (23502 fake news article) </a:t>
            </a:r>
          </a:p>
          <a:p>
            <a:pPr marL="342900" marR="0" indent="-342900">
              <a:lnSpc>
                <a:spcPct val="115000"/>
              </a:lnSpc>
              <a:spcBef>
                <a:spcPts val="0"/>
              </a:spcBef>
              <a:spcAft>
                <a:spcPts val="800"/>
              </a:spcAft>
              <a:buAutoNum type="arabicPeriod"/>
            </a:pPr>
            <a:r>
              <a:rPr lang="en-US" sz="1500" dirty="0">
                <a:solidFill>
                  <a:schemeClr val="tx1">
                    <a:alpha val="60000"/>
                  </a:schemeClr>
                </a:solidFill>
              </a:rPr>
              <a:t>True.csv (21417 true news article) </a:t>
            </a:r>
          </a:p>
          <a:p>
            <a:pPr marL="0" marR="0">
              <a:lnSpc>
                <a:spcPct val="115000"/>
              </a:lnSpc>
              <a:spcBef>
                <a:spcPts val="0"/>
              </a:spcBef>
              <a:spcAft>
                <a:spcPts val="800"/>
              </a:spcAft>
            </a:pPr>
            <a:r>
              <a:rPr lang="en-US" sz="1500" dirty="0">
                <a:solidFill>
                  <a:schemeClr val="tx1">
                    <a:alpha val="60000"/>
                  </a:schemeClr>
                </a:solidFill>
              </a:rPr>
              <a:t>Dataset columns: </a:t>
            </a:r>
          </a:p>
          <a:p>
            <a:pPr marL="0" marR="0">
              <a:lnSpc>
                <a:spcPct val="115000"/>
              </a:lnSpc>
              <a:spcBef>
                <a:spcPts val="0"/>
              </a:spcBef>
              <a:spcAft>
                <a:spcPts val="800"/>
              </a:spcAft>
            </a:pPr>
            <a:r>
              <a:rPr lang="en-US" sz="1500" dirty="0">
                <a:solidFill>
                  <a:schemeClr val="tx1">
                    <a:alpha val="60000"/>
                  </a:schemeClr>
                </a:solidFill>
              </a:rPr>
              <a:t>1. Title: Title of news article </a:t>
            </a:r>
          </a:p>
          <a:p>
            <a:pPr marL="0" marR="0">
              <a:lnSpc>
                <a:spcPct val="115000"/>
              </a:lnSpc>
              <a:spcBef>
                <a:spcPts val="0"/>
              </a:spcBef>
              <a:spcAft>
                <a:spcPts val="800"/>
              </a:spcAft>
            </a:pPr>
            <a:r>
              <a:rPr lang="en-US" sz="1500" dirty="0">
                <a:solidFill>
                  <a:schemeClr val="tx1">
                    <a:alpha val="60000"/>
                  </a:schemeClr>
                </a:solidFill>
              </a:rPr>
              <a:t>2. Text: Body text of news article </a:t>
            </a:r>
          </a:p>
          <a:p>
            <a:pPr marL="0" marR="0">
              <a:lnSpc>
                <a:spcPct val="115000"/>
              </a:lnSpc>
              <a:spcBef>
                <a:spcPts val="0"/>
              </a:spcBef>
              <a:spcAft>
                <a:spcPts val="800"/>
              </a:spcAft>
            </a:pPr>
            <a:r>
              <a:rPr lang="en-US" sz="1500" dirty="0">
                <a:solidFill>
                  <a:schemeClr val="tx1">
                    <a:alpha val="60000"/>
                  </a:schemeClr>
                </a:solidFill>
              </a:rPr>
              <a:t>3. Subject: Subject of news article </a:t>
            </a:r>
          </a:p>
          <a:p>
            <a:pPr marL="0" marR="0">
              <a:lnSpc>
                <a:spcPct val="115000"/>
              </a:lnSpc>
              <a:spcBef>
                <a:spcPts val="0"/>
              </a:spcBef>
              <a:spcAft>
                <a:spcPts val="800"/>
              </a:spcAft>
            </a:pPr>
            <a:r>
              <a:rPr lang="en-US" sz="1500" dirty="0">
                <a:solidFill>
                  <a:schemeClr val="tx1">
                    <a:alpha val="60000"/>
                  </a:schemeClr>
                </a:solidFill>
              </a:rPr>
              <a:t>4. Date: Publish date of news article</a:t>
            </a:r>
          </a:p>
          <a:p>
            <a:endParaRPr lang="en-US" dirty="0"/>
          </a:p>
        </p:txBody>
      </p:sp>
    </p:spTree>
    <p:extLst>
      <p:ext uri="{BB962C8B-B14F-4D97-AF65-F5344CB8AC3E}">
        <p14:creationId xmlns:p14="http://schemas.microsoft.com/office/powerpoint/2010/main" val="251470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03C415-B83A-CB14-CDB9-5583883C8686}"/>
              </a:ext>
            </a:extLst>
          </p:cNvPr>
          <p:cNvSpPr>
            <a:spLocks noGrp="1"/>
          </p:cNvSpPr>
          <p:nvPr>
            <p:ph type="title"/>
          </p:nvPr>
        </p:nvSpPr>
        <p:spPr>
          <a:xfrm>
            <a:off x="7349617" y="9071"/>
            <a:ext cx="4124864" cy="833663"/>
          </a:xfrm>
        </p:spPr>
        <p:txBody>
          <a:bodyPr wrap="square" anchor="ctr">
            <a:normAutofit/>
          </a:bodyPr>
          <a:lstStyle/>
          <a:p>
            <a:r>
              <a:rPr lang="en-US" dirty="0"/>
              <a:t>    Fake News</a:t>
            </a:r>
            <a:endParaRPr lang="en-US" sz="4000" dirty="0"/>
          </a:p>
        </p:txBody>
      </p:sp>
      <p:sp>
        <p:nvSpPr>
          <p:cNvPr id="9" name="Content Placeholder 8">
            <a:extLst>
              <a:ext uri="{FF2B5EF4-FFF2-40B4-BE49-F238E27FC236}">
                <a16:creationId xmlns:a16="http://schemas.microsoft.com/office/drawing/2014/main" id="{9DC5ABAF-90CD-5C83-CBAF-29FC21D88310}"/>
              </a:ext>
            </a:extLst>
          </p:cNvPr>
          <p:cNvSpPr>
            <a:spLocks noGrp="1"/>
          </p:cNvSpPr>
          <p:nvPr>
            <p:ph idx="1"/>
          </p:nvPr>
        </p:nvSpPr>
        <p:spPr>
          <a:xfrm>
            <a:off x="7349617" y="928998"/>
            <a:ext cx="4391455" cy="5351032"/>
          </a:xfrm>
        </p:spPr>
        <p:txBody>
          <a:bodyPr>
            <a:normAutofit/>
          </a:bodyPr>
          <a:lstStyle/>
          <a:p>
            <a:pPr marL="0" indent="0">
              <a:buNone/>
            </a:pPr>
            <a:endParaRPr lang="en-US" sz="1700" dirty="0"/>
          </a:p>
          <a:p>
            <a:pPr marL="0" indent="0">
              <a:buNone/>
            </a:pPr>
            <a:endParaRPr lang="en-US" sz="1700" dirty="0"/>
          </a:p>
          <a:p>
            <a:pPr marL="0" indent="0">
              <a:buNone/>
            </a:pPr>
            <a:r>
              <a:rPr lang="en-US" sz="1700" dirty="0"/>
              <a:t>Fake news is sometimes transmitted through the internet by some unauthorized sources, which creates issues for the targeted person, and it makes them panic and leads to even violence. To combat the spread of fake news, it’s critical to determine the information’s legitimacy, which this project can help with. This project is relevant to the media industry, news outlets, and social media platforms that are responsible for sharing news articles. Classifying news articles as real or fake can help these organizations improve their content moderation and reduce the spread of fake news</a:t>
            </a:r>
            <a:r>
              <a:rPr lang="en-US" sz="1800" kern="100" spc="25" dirty="0">
                <a:solidFill>
                  <a:srgbClr val="383838"/>
                </a:solidFill>
                <a:effectLst/>
                <a:highlight>
                  <a:srgbClr val="FFFFFF"/>
                </a:highlight>
                <a:latin typeface="Arial" panose="020B06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600" dirty="0"/>
              <a:t>. </a:t>
            </a:r>
          </a:p>
          <a:p>
            <a:endParaRPr lang="en-US" dirty="0"/>
          </a:p>
        </p:txBody>
      </p:sp>
      <p:pic>
        <p:nvPicPr>
          <p:cNvPr id="3" name="Picture 2" descr="A group of people looking at a fake news">
            <a:extLst>
              <a:ext uri="{FF2B5EF4-FFF2-40B4-BE49-F238E27FC236}">
                <a16:creationId xmlns:a16="http://schemas.microsoft.com/office/drawing/2014/main" id="{78B79BF1-E0B6-39E6-C444-5F9950A96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1" y="842733"/>
            <a:ext cx="6856857" cy="5168767"/>
          </a:xfrm>
          <a:prstGeom prst="rect">
            <a:avLst/>
          </a:prstGeom>
        </p:spPr>
      </p:pic>
    </p:spTree>
    <p:extLst>
      <p:ext uri="{BB962C8B-B14F-4D97-AF65-F5344CB8AC3E}">
        <p14:creationId xmlns:p14="http://schemas.microsoft.com/office/powerpoint/2010/main" val="259141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C5ABAF-90CD-5C83-CBAF-29FC21D88310}"/>
              </a:ext>
            </a:extLst>
          </p:cNvPr>
          <p:cNvSpPr>
            <a:spLocks noGrp="1"/>
          </p:cNvSpPr>
          <p:nvPr>
            <p:ph idx="1"/>
          </p:nvPr>
        </p:nvSpPr>
        <p:spPr>
          <a:xfrm>
            <a:off x="6096000" y="612476"/>
            <a:ext cx="5645073" cy="5667553"/>
          </a:xfrm>
        </p:spPr>
        <p:txBody>
          <a:bodyPr>
            <a:normAutofit/>
          </a:bodyPr>
          <a:lstStyle/>
          <a:p>
            <a:pPr marL="0" indent="0">
              <a:buNone/>
            </a:pPr>
            <a:endParaRPr lang="en-US" sz="1700" dirty="0"/>
          </a:p>
          <a:p>
            <a:pPr marL="0" indent="0">
              <a:buNone/>
            </a:pPr>
            <a:endParaRPr lang="en-US" sz="1700" dirty="0"/>
          </a:p>
          <a:p>
            <a:pPr marL="0" indent="0">
              <a:buNone/>
            </a:pPr>
            <a:r>
              <a:rPr lang="en-US" sz="1700" dirty="0"/>
              <a:t>Fake news is sometimes transmitted through the internet by some unauthorized sources, which creates issues for the targeted person, and it makes them panic and leads to even violence. To combat the spread of fake news, it’s critical to determine the information’s legitimacy, which this project can help with. This project is relevant to the media industry, news outlets, and social media platforms that are responsible for sharing news articles. Classifying news articles as real or fake can help these organizations improve their content moderation and reduce the spread of fake news</a:t>
            </a:r>
            <a:r>
              <a:rPr lang="en-US" sz="1800" kern="100" spc="25" dirty="0">
                <a:solidFill>
                  <a:srgbClr val="383838"/>
                </a:solidFill>
                <a:effectLst/>
                <a:highlight>
                  <a:srgbClr val="FFFFFF"/>
                </a:highlight>
                <a:latin typeface="Arial" panose="020B06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600" dirty="0"/>
              <a:t>. </a:t>
            </a:r>
          </a:p>
          <a:p>
            <a:endParaRPr lang="en-US" dirty="0"/>
          </a:p>
        </p:txBody>
      </p:sp>
      <p:sp>
        <p:nvSpPr>
          <p:cNvPr id="2" name="Title 2">
            <a:extLst>
              <a:ext uri="{FF2B5EF4-FFF2-40B4-BE49-F238E27FC236}">
                <a16:creationId xmlns:a16="http://schemas.microsoft.com/office/drawing/2014/main" id="{4159A149-C7FA-7141-3405-02DBB6762185}"/>
              </a:ext>
            </a:extLst>
          </p:cNvPr>
          <p:cNvSpPr txBox="1">
            <a:spLocks/>
          </p:cNvSpPr>
          <p:nvPr/>
        </p:nvSpPr>
        <p:spPr>
          <a:xfrm>
            <a:off x="450928" y="612476"/>
            <a:ext cx="5156242" cy="5667554"/>
          </a:xfrm>
          <a:prstGeom prst="rect">
            <a:avLst/>
          </a:prstGeom>
          <a:gradFill rotWithShape="0">
            <a:gsLst>
              <a:gs pos="85000">
                <a:schemeClr val="bg1">
                  <a:lumMod val="85000"/>
                  <a:lumOff val="15000"/>
                </a:schemeClr>
              </a:gs>
              <a:gs pos="100000">
                <a:schemeClr val="accent2">
                  <a:lumMod val="50000"/>
                </a:schemeClr>
              </a:gs>
            </a:gsLst>
            <a:lin ang="0" scaled="0"/>
          </a:gradFill>
          <a:ln>
            <a:noFill/>
          </a:ln>
          <a:effectLst/>
          <a:scene3d>
            <a:camera prst="orthographicFront"/>
            <a:lightRig rig="chilly" dir="t"/>
          </a:scene3d>
          <a:sp3d z="-12700" extrusionH="1700" prstMaterial="translucentPowder">
            <a:bevelT w="25400" h="6350" prst="softRound"/>
            <a:bevelB w="0" h="0" prst="convex"/>
          </a:sp3d>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dirty="0"/>
              <a:t> </a:t>
            </a:r>
            <a:r>
              <a:rPr lang="en-US" sz="4000" dirty="0">
                <a:latin typeface="+mn-lt"/>
              </a:rPr>
              <a:t>Source of the Data</a:t>
            </a:r>
            <a:br>
              <a:rPr lang="en-US" dirty="0"/>
            </a:br>
            <a:br>
              <a:rPr lang="en-US" dirty="0"/>
            </a:br>
            <a:r>
              <a:rPr lang="en-US" dirty="0"/>
              <a:t> </a:t>
            </a:r>
            <a:r>
              <a:rPr lang="en-US" sz="2000" dirty="0">
                <a:latin typeface="+mn-lt"/>
              </a:rPr>
              <a:t>The Data files are taken from the Environmental Protection Agency (EPA)  website. Various Datasets each containing the concentration of pollutants, gases, and meteorological parameters for the year 2022 are used in the study</a:t>
            </a:r>
            <a:r>
              <a:rPr lang="en-US" sz="2400" dirty="0"/>
              <a:t>.  </a:t>
            </a:r>
          </a:p>
        </p:txBody>
      </p:sp>
    </p:spTree>
    <p:extLst>
      <p:ext uri="{BB962C8B-B14F-4D97-AF65-F5344CB8AC3E}">
        <p14:creationId xmlns:p14="http://schemas.microsoft.com/office/powerpoint/2010/main" val="394932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983FA4B-8218-A951-4FB2-4049B2EFAF90}"/>
              </a:ext>
            </a:extLst>
          </p:cNvPr>
          <p:cNvSpPr/>
          <p:nvPr/>
        </p:nvSpPr>
        <p:spPr>
          <a:xfrm>
            <a:off x="6565663" y="4937444"/>
            <a:ext cx="3746042" cy="1200728"/>
          </a:xfrm>
          <a:prstGeom prst="roundRect">
            <a:avLst/>
          </a:prstGeom>
          <a:gradFill flip="none" rotWithShape="1">
            <a:gsLst>
              <a:gs pos="42000">
                <a:srgbClr val="FFCC66"/>
              </a:gs>
              <a:gs pos="100000">
                <a:srgbClr val="BDC18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87E49B2-3C06-F07C-2033-9F4FCFCACD88}"/>
              </a:ext>
            </a:extLst>
          </p:cNvPr>
          <p:cNvSpPr/>
          <p:nvPr/>
        </p:nvSpPr>
        <p:spPr>
          <a:xfrm>
            <a:off x="2200481" y="4937444"/>
            <a:ext cx="3676073" cy="1200728"/>
          </a:xfrm>
          <a:prstGeom prst="roundRect">
            <a:avLst/>
          </a:prstGeom>
          <a:gradFill flip="none" rotWithShape="1">
            <a:gsLst>
              <a:gs pos="42000">
                <a:srgbClr val="BCB800"/>
              </a:gs>
              <a:gs pos="93000">
                <a:srgbClr val="808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1B160E8-FFBA-A0BB-F51F-A9643586EB46}"/>
              </a:ext>
            </a:extLst>
          </p:cNvPr>
          <p:cNvSpPr/>
          <p:nvPr/>
        </p:nvSpPr>
        <p:spPr>
          <a:xfrm>
            <a:off x="6555035" y="3392053"/>
            <a:ext cx="3746042" cy="1200728"/>
          </a:xfrm>
          <a:prstGeom prst="roundRect">
            <a:avLst/>
          </a:prstGeom>
          <a:gradFill flip="none" rotWithShape="1">
            <a:gsLst>
              <a:gs pos="42000">
                <a:srgbClr val="579BFF"/>
              </a:gs>
              <a:gs pos="100000">
                <a:srgbClr val="6199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A630CEA-1876-FA18-5368-444BBCA5F405}"/>
              </a:ext>
            </a:extLst>
          </p:cNvPr>
          <p:cNvSpPr/>
          <p:nvPr/>
        </p:nvSpPr>
        <p:spPr>
          <a:xfrm>
            <a:off x="2200481" y="3392053"/>
            <a:ext cx="3676073" cy="1200728"/>
          </a:xfrm>
          <a:prstGeom prst="roundRect">
            <a:avLst/>
          </a:prstGeom>
          <a:gradFill flip="none" rotWithShape="1">
            <a:gsLst>
              <a:gs pos="42000">
                <a:srgbClr val="BBB1A1"/>
              </a:gs>
              <a:gs pos="100000">
                <a:srgbClr val="CF8F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D43D4AB-52BC-85CC-614A-51345831357A}"/>
              </a:ext>
            </a:extLst>
          </p:cNvPr>
          <p:cNvSpPr/>
          <p:nvPr/>
        </p:nvSpPr>
        <p:spPr>
          <a:xfrm>
            <a:off x="6565663" y="1846662"/>
            <a:ext cx="3746042" cy="1200728"/>
          </a:xfrm>
          <a:prstGeom prst="roundRect">
            <a:avLst/>
          </a:prstGeom>
          <a:gradFill flip="none" rotWithShape="1">
            <a:gsLst>
              <a:gs pos="42000">
                <a:srgbClr val="5BC95B"/>
              </a:gs>
              <a:gs pos="100000">
                <a:srgbClr val="79C97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2C491B9-F139-3F54-FBD4-841E789959E0}"/>
              </a:ext>
            </a:extLst>
          </p:cNvPr>
          <p:cNvSpPr/>
          <p:nvPr/>
        </p:nvSpPr>
        <p:spPr>
          <a:xfrm>
            <a:off x="2200481" y="1846662"/>
            <a:ext cx="3676073" cy="1200728"/>
          </a:xfrm>
          <a:prstGeom prst="roundRect">
            <a:avLst/>
          </a:prstGeom>
          <a:gradFill flip="none" rotWithShape="1">
            <a:gsLst>
              <a:gs pos="42000">
                <a:srgbClr val="EBC857"/>
              </a:gs>
              <a:gs pos="100000">
                <a:srgbClr val="FF8F4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EED3BE2-993B-1440-9681-6A3F17B172FD}"/>
              </a:ext>
            </a:extLst>
          </p:cNvPr>
          <p:cNvSpPr/>
          <p:nvPr/>
        </p:nvSpPr>
        <p:spPr>
          <a:xfrm>
            <a:off x="5452326" y="1472719"/>
            <a:ext cx="1475117" cy="5046453"/>
          </a:xfrm>
          <a:prstGeom prst="roundRect">
            <a:avLst/>
          </a:prstGeom>
          <a:noFill/>
          <a:ln w="76200">
            <a:gradFill>
              <a:gsLst>
                <a:gs pos="0">
                  <a:schemeClr val="tx1">
                    <a:lumMod val="95000"/>
                  </a:schemeClr>
                </a:gs>
                <a:gs pos="61000">
                  <a:schemeClr val="tx2"/>
                </a:gs>
                <a:gs pos="100000">
                  <a:schemeClr val="tx1">
                    <a:lumMod val="75000"/>
                  </a:schemeClr>
                </a:gs>
              </a:gsLst>
              <a:lin ang="5400000" scaled="1"/>
            </a:gradFill>
          </a:ln>
          <a:effectLst>
            <a:outerShdw blurRad="50800" dist="76200" dir="5400000" algn="t" rotWithShape="0">
              <a:prstClr val="black">
                <a:alpha val="40000"/>
              </a:prstClr>
            </a:outerShdw>
          </a:effectLst>
          <a:scene3d>
            <a:camera prst="orthographicFront"/>
            <a:lightRig rig="threePt" dir="t"/>
          </a:scene3d>
          <a:sp3d>
            <a:bevelT w="82550"/>
            <a:bevelB w="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6" name="Rectangle: Rounded Corners 5">
            <a:extLst>
              <a:ext uri="{FF2B5EF4-FFF2-40B4-BE49-F238E27FC236}">
                <a16:creationId xmlns:a16="http://schemas.microsoft.com/office/drawing/2014/main" id="{2D95EBC5-AA09-3CB0-C858-E2A56909D91C}"/>
              </a:ext>
            </a:extLst>
          </p:cNvPr>
          <p:cNvSpPr/>
          <p:nvPr/>
        </p:nvSpPr>
        <p:spPr>
          <a:xfrm>
            <a:off x="2396754" y="2031999"/>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2EB1C3ED-4BF4-4019-E63C-2DF3CE5F6FD3}"/>
              </a:ext>
            </a:extLst>
          </p:cNvPr>
          <p:cNvSpPr/>
          <p:nvPr/>
        </p:nvSpPr>
        <p:spPr>
          <a:xfrm rot="5400000">
            <a:off x="5147490" y="2248445"/>
            <a:ext cx="830055" cy="397164"/>
          </a:xfrm>
          <a:prstGeom prst="round2SameRect">
            <a:avLst/>
          </a:prstGeom>
          <a:gradFill flip="none" rotWithShape="1">
            <a:gsLst>
              <a:gs pos="56000">
                <a:srgbClr val="FF9900"/>
              </a:gs>
              <a:gs pos="23000">
                <a:srgbClr val="FFC000"/>
              </a:gs>
              <a:gs pos="100000">
                <a:schemeClr val="bg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C7328F0-CFDD-24C3-5458-6B01C4D9F331}"/>
              </a:ext>
            </a:extLst>
          </p:cNvPr>
          <p:cNvSpPr/>
          <p:nvPr/>
        </p:nvSpPr>
        <p:spPr>
          <a:xfrm>
            <a:off x="6788641" y="2031999"/>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C1CF23A9-BECC-D86E-87D4-4FDF57930817}"/>
              </a:ext>
            </a:extLst>
          </p:cNvPr>
          <p:cNvSpPr/>
          <p:nvPr/>
        </p:nvSpPr>
        <p:spPr>
          <a:xfrm rot="5400000">
            <a:off x="6502924" y="2248444"/>
            <a:ext cx="830055" cy="397164"/>
          </a:xfrm>
          <a:prstGeom prst="round2SameRect">
            <a:avLst/>
          </a:prstGeom>
          <a:gradFill flip="none" rotWithShape="1">
            <a:gsLst>
              <a:gs pos="56000">
                <a:srgbClr val="339933"/>
              </a:gs>
              <a:gs pos="24000">
                <a:srgbClr val="003300"/>
              </a:gs>
              <a:gs pos="100000">
                <a:schemeClr val="bg1">
                  <a:lumMod val="65000"/>
                  <a:lumOff val="3500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42A7CC-8F74-DEBE-62DF-8BCE3E48FA20}"/>
              </a:ext>
            </a:extLst>
          </p:cNvPr>
          <p:cNvSpPr txBox="1"/>
          <p:nvPr/>
        </p:nvSpPr>
        <p:spPr>
          <a:xfrm>
            <a:off x="2497255" y="2298207"/>
            <a:ext cx="548126" cy="400110"/>
          </a:xfrm>
          <a:prstGeom prst="rect">
            <a:avLst/>
          </a:prstGeom>
          <a:noFill/>
        </p:spPr>
        <p:txBody>
          <a:bodyPr wrap="square" rtlCol="0">
            <a:spAutoFit/>
          </a:bodyPr>
          <a:lstStyle/>
          <a:p>
            <a:r>
              <a:rPr lang="en-US" sz="2000" dirty="0"/>
              <a:t>01</a:t>
            </a:r>
          </a:p>
        </p:txBody>
      </p:sp>
      <p:sp>
        <p:nvSpPr>
          <p:cNvPr id="14" name="Title 1">
            <a:extLst>
              <a:ext uri="{FF2B5EF4-FFF2-40B4-BE49-F238E27FC236}">
                <a16:creationId xmlns:a16="http://schemas.microsoft.com/office/drawing/2014/main" id="{E5E8D39B-CCF3-A24C-5122-7E5B3C085FE9}"/>
              </a:ext>
            </a:extLst>
          </p:cNvPr>
          <p:cNvSpPr txBox="1">
            <a:spLocks/>
          </p:cNvSpPr>
          <p:nvPr/>
        </p:nvSpPr>
        <p:spPr>
          <a:xfrm>
            <a:off x="3170457" y="198075"/>
            <a:ext cx="6188190" cy="707088"/>
          </a:xfrm>
          <a:prstGeom prst="rect">
            <a:avLst/>
          </a:prstGeom>
          <a:solidFill>
            <a:schemeClr val="bg1"/>
          </a:solidFill>
          <a:ln>
            <a:solidFill>
              <a:schemeClr val="tx1"/>
            </a:solidFill>
          </a:ln>
        </p:spPr>
        <p:txBody>
          <a:bodyPr>
            <a:normAutofit fontScale="92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EBEBEB"/>
                </a:solidFill>
              </a:rPr>
              <a:t>Steps Involved in this Project</a:t>
            </a:r>
          </a:p>
        </p:txBody>
      </p:sp>
      <p:cxnSp>
        <p:nvCxnSpPr>
          <p:cNvPr id="18" name="Straight Connector 17">
            <a:extLst>
              <a:ext uri="{FF2B5EF4-FFF2-40B4-BE49-F238E27FC236}">
                <a16:creationId xmlns:a16="http://schemas.microsoft.com/office/drawing/2014/main" id="{348D43D6-1F8C-A3AD-8873-65A2A6C7FC05}"/>
              </a:ext>
            </a:extLst>
          </p:cNvPr>
          <p:cNvCxnSpPr/>
          <p:nvPr/>
        </p:nvCxnSpPr>
        <p:spPr>
          <a:xfrm>
            <a:off x="2980346" y="2216180"/>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EB5A66-3EE7-29F7-EE35-4443D242F4F1}"/>
              </a:ext>
            </a:extLst>
          </p:cNvPr>
          <p:cNvSpPr txBox="1"/>
          <p:nvPr/>
        </p:nvSpPr>
        <p:spPr>
          <a:xfrm>
            <a:off x="3086489" y="2290406"/>
            <a:ext cx="2124292" cy="400110"/>
          </a:xfrm>
          <a:prstGeom prst="rect">
            <a:avLst/>
          </a:prstGeom>
          <a:noFill/>
        </p:spPr>
        <p:txBody>
          <a:bodyPr wrap="square" rtlCol="0">
            <a:spAutoFit/>
          </a:bodyPr>
          <a:lstStyle/>
          <a:p>
            <a:r>
              <a:rPr lang="en-US" sz="2000" dirty="0"/>
              <a:t>Data Collection</a:t>
            </a:r>
          </a:p>
        </p:txBody>
      </p:sp>
      <p:sp>
        <p:nvSpPr>
          <p:cNvPr id="20" name="TextBox 19">
            <a:extLst>
              <a:ext uri="{FF2B5EF4-FFF2-40B4-BE49-F238E27FC236}">
                <a16:creationId xmlns:a16="http://schemas.microsoft.com/office/drawing/2014/main" id="{52BF6FB3-5B5A-DD01-EA60-5F8E551F7038}"/>
              </a:ext>
            </a:extLst>
          </p:cNvPr>
          <p:cNvSpPr txBox="1"/>
          <p:nvPr/>
        </p:nvSpPr>
        <p:spPr>
          <a:xfrm>
            <a:off x="7271998" y="2231904"/>
            <a:ext cx="548126" cy="400110"/>
          </a:xfrm>
          <a:prstGeom prst="rect">
            <a:avLst/>
          </a:prstGeom>
          <a:noFill/>
        </p:spPr>
        <p:txBody>
          <a:bodyPr wrap="square" rtlCol="0">
            <a:spAutoFit/>
          </a:bodyPr>
          <a:lstStyle/>
          <a:p>
            <a:r>
              <a:rPr lang="en-US" sz="2000" dirty="0"/>
              <a:t>02</a:t>
            </a:r>
          </a:p>
        </p:txBody>
      </p:sp>
      <p:cxnSp>
        <p:nvCxnSpPr>
          <p:cNvPr id="21" name="Straight Connector 20">
            <a:extLst>
              <a:ext uri="{FF2B5EF4-FFF2-40B4-BE49-F238E27FC236}">
                <a16:creationId xmlns:a16="http://schemas.microsoft.com/office/drawing/2014/main" id="{0E330C9F-16EE-3960-B923-07921B07D08F}"/>
              </a:ext>
            </a:extLst>
          </p:cNvPr>
          <p:cNvCxnSpPr/>
          <p:nvPr/>
        </p:nvCxnSpPr>
        <p:spPr>
          <a:xfrm>
            <a:off x="7755089" y="2149877"/>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39D6259-6795-E844-D549-73F85976F823}"/>
              </a:ext>
            </a:extLst>
          </p:cNvPr>
          <p:cNvSpPr txBox="1"/>
          <p:nvPr/>
        </p:nvSpPr>
        <p:spPr>
          <a:xfrm>
            <a:off x="7877636" y="2218080"/>
            <a:ext cx="1986267" cy="400110"/>
          </a:xfrm>
          <a:prstGeom prst="rect">
            <a:avLst/>
          </a:prstGeom>
          <a:noFill/>
        </p:spPr>
        <p:txBody>
          <a:bodyPr wrap="square" rtlCol="0">
            <a:spAutoFit/>
          </a:bodyPr>
          <a:lstStyle/>
          <a:p>
            <a:r>
              <a:rPr lang="en-US" sz="2000" dirty="0"/>
              <a:t>Data Exploration</a:t>
            </a:r>
          </a:p>
        </p:txBody>
      </p:sp>
      <p:sp>
        <p:nvSpPr>
          <p:cNvPr id="36" name="Rectangle: Rounded Corners 35">
            <a:extLst>
              <a:ext uri="{FF2B5EF4-FFF2-40B4-BE49-F238E27FC236}">
                <a16:creationId xmlns:a16="http://schemas.microsoft.com/office/drawing/2014/main" id="{4588AB9B-1F17-AC48-1771-D2A242FEE8FC}"/>
              </a:ext>
            </a:extLst>
          </p:cNvPr>
          <p:cNvSpPr/>
          <p:nvPr/>
        </p:nvSpPr>
        <p:spPr>
          <a:xfrm>
            <a:off x="2342656" y="3577390"/>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E5BE9937-D5D6-4371-A800-8BBAA1D46988}"/>
              </a:ext>
            </a:extLst>
          </p:cNvPr>
          <p:cNvSpPr/>
          <p:nvPr/>
        </p:nvSpPr>
        <p:spPr>
          <a:xfrm rot="5400000">
            <a:off x="5147490" y="3793836"/>
            <a:ext cx="830055" cy="397164"/>
          </a:xfrm>
          <a:prstGeom prst="round2SameRect">
            <a:avLst/>
          </a:prstGeom>
          <a:gradFill flip="none" rotWithShape="1">
            <a:gsLst>
              <a:gs pos="56000">
                <a:srgbClr val="E4B382"/>
              </a:gs>
              <a:gs pos="23000">
                <a:srgbClr val="EBEBE1"/>
              </a:gs>
              <a:gs pos="100000">
                <a:schemeClr val="bg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CDDDADE-3B2A-24D3-6AB5-3995F262301B}"/>
              </a:ext>
            </a:extLst>
          </p:cNvPr>
          <p:cNvSpPr/>
          <p:nvPr/>
        </p:nvSpPr>
        <p:spPr>
          <a:xfrm>
            <a:off x="6788641" y="3577390"/>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1DC6694E-CAFB-D12B-E216-6A89980AA018}"/>
              </a:ext>
            </a:extLst>
          </p:cNvPr>
          <p:cNvSpPr/>
          <p:nvPr/>
        </p:nvSpPr>
        <p:spPr>
          <a:xfrm rot="5400000">
            <a:off x="6502924" y="3793835"/>
            <a:ext cx="830055" cy="397164"/>
          </a:xfrm>
          <a:prstGeom prst="round2SameRect">
            <a:avLst/>
          </a:prstGeom>
          <a:gradFill flip="none" rotWithShape="1">
            <a:gsLst>
              <a:gs pos="56000">
                <a:srgbClr val="0066FF"/>
              </a:gs>
              <a:gs pos="24000">
                <a:srgbClr val="003300"/>
              </a:gs>
              <a:gs pos="100000">
                <a:srgbClr val="66CCFF"/>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E10B1DC-AC81-C4F8-89DB-16CF9DAF63E2}"/>
              </a:ext>
            </a:extLst>
          </p:cNvPr>
          <p:cNvSpPr txBox="1"/>
          <p:nvPr/>
        </p:nvSpPr>
        <p:spPr>
          <a:xfrm>
            <a:off x="2497255" y="3843598"/>
            <a:ext cx="548126" cy="400110"/>
          </a:xfrm>
          <a:prstGeom prst="rect">
            <a:avLst/>
          </a:prstGeom>
          <a:noFill/>
        </p:spPr>
        <p:txBody>
          <a:bodyPr wrap="square" rtlCol="0">
            <a:spAutoFit/>
          </a:bodyPr>
          <a:lstStyle/>
          <a:p>
            <a:r>
              <a:rPr lang="en-US" sz="2000" dirty="0"/>
              <a:t>03</a:t>
            </a:r>
          </a:p>
        </p:txBody>
      </p:sp>
      <p:cxnSp>
        <p:nvCxnSpPr>
          <p:cNvPr id="41" name="Straight Connector 40">
            <a:extLst>
              <a:ext uri="{FF2B5EF4-FFF2-40B4-BE49-F238E27FC236}">
                <a16:creationId xmlns:a16="http://schemas.microsoft.com/office/drawing/2014/main" id="{EC15FF44-91CE-9FA3-DAC9-50539063F581}"/>
              </a:ext>
            </a:extLst>
          </p:cNvPr>
          <p:cNvCxnSpPr/>
          <p:nvPr/>
        </p:nvCxnSpPr>
        <p:spPr>
          <a:xfrm>
            <a:off x="2980346" y="3761571"/>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712360-9181-93D2-8429-C3929471633E}"/>
              </a:ext>
            </a:extLst>
          </p:cNvPr>
          <p:cNvSpPr txBox="1"/>
          <p:nvPr/>
        </p:nvSpPr>
        <p:spPr>
          <a:xfrm>
            <a:off x="3045383" y="3637092"/>
            <a:ext cx="1986267" cy="707886"/>
          </a:xfrm>
          <a:prstGeom prst="rect">
            <a:avLst/>
          </a:prstGeom>
          <a:noFill/>
        </p:spPr>
        <p:txBody>
          <a:bodyPr wrap="square" rtlCol="0">
            <a:spAutoFit/>
          </a:bodyPr>
          <a:lstStyle/>
          <a:p>
            <a:r>
              <a:rPr lang="en-US" sz="2000" dirty="0"/>
              <a:t>Data Cleansing  &amp; Preparation</a:t>
            </a:r>
          </a:p>
        </p:txBody>
      </p:sp>
      <p:sp>
        <p:nvSpPr>
          <p:cNvPr id="43" name="TextBox 42">
            <a:extLst>
              <a:ext uri="{FF2B5EF4-FFF2-40B4-BE49-F238E27FC236}">
                <a16:creationId xmlns:a16="http://schemas.microsoft.com/office/drawing/2014/main" id="{A872C920-A27E-D601-6051-624838165198}"/>
              </a:ext>
            </a:extLst>
          </p:cNvPr>
          <p:cNvSpPr txBox="1"/>
          <p:nvPr/>
        </p:nvSpPr>
        <p:spPr>
          <a:xfrm>
            <a:off x="7271998" y="3777295"/>
            <a:ext cx="548126" cy="369332"/>
          </a:xfrm>
          <a:prstGeom prst="rect">
            <a:avLst/>
          </a:prstGeom>
          <a:noFill/>
        </p:spPr>
        <p:txBody>
          <a:bodyPr wrap="square" rtlCol="0">
            <a:spAutoFit/>
          </a:bodyPr>
          <a:lstStyle/>
          <a:p>
            <a:r>
              <a:rPr lang="en-US" dirty="0"/>
              <a:t>04</a:t>
            </a:r>
          </a:p>
        </p:txBody>
      </p:sp>
      <p:cxnSp>
        <p:nvCxnSpPr>
          <p:cNvPr id="44" name="Straight Connector 43">
            <a:extLst>
              <a:ext uri="{FF2B5EF4-FFF2-40B4-BE49-F238E27FC236}">
                <a16:creationId xmlns:a16="http://schemas.microsoft.com/office/drawing/2014/main" id="{26F5A1AD-E7AB-FFE4-2080-56DE83677004}"/>
              </a:ext>
            </a:extLst>
          </p:cNvPr>
          <p:cNvCxnSpPr/>
          <p:nvPr/>
        </p:nvCxnSpPr>
        <p:spPr>
          <a:xfrm>
            <a:off x="7755089" y="3695268"/>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5CF56DE-E6B8-F472-67E5-EF5135BCD29D}"/>
              </a:ext>
            </a:extLst>
          </p:cNvPr>
          <p:cNvSpPr/>
          <p:nvPr/>
        </p:nvSpPr>
        <p:spPr>
          <a:xfrm>
            <a:off x="2396754" y="5122781"/>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7B75E259-44DA-1ACE-3C55-739C652AB9EC}"/>
              </a:ext>
            </a:extLst>
          </p:cNvPr>
          <p:cNvSpPr/>
          <p:nvPr/>
        </p:nvSpPr>
        <p:spPr>
          <a:xfrm rot="5400000">
            <a:off x="5147490" y="5339227"/>
            <a:ext cx="830055" cy="397164"/>
          </a:xfrm>
          <a:prstGeom prst="round2SameRect">
            <a:avLst/>
          </a:prstGeom>
          <a:gradFill flip="none" rotWithShape="1">
            <a:gsLst>
              <a:gs pos="56000">
                <a:srgbClr val="FF9900"/>
              </a:gs>
              <a:gs pos="23000">
                <a:srgbClr val="FFC000"/>
              </a:gs>
              <a:gs pos="100000">
                <a:schemeClr val="bg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A002F87-E12B-9C9B-BD1E-83536E438EE6}"/>
              </a:ext>
            </a:extLst>
          </p:cNvPr>
          <p:cNvSpPr/>
          <p:nvPr/>
        </p:nvSpPr>
        <p:spPr>
          <a:xfrm>
            <a:off x="6788641" y="5122781"/>
            <a:ext cx="3315854" cy="830052"/>
          </a:xfrm>
          <a:prstGeom prst="roundRect">
            <a:avLst/>
          </a:prstGeom>
          <a:gradFill flip="none" rotWithShape="1">
            <a:gsLst>
              <a:gs pos="43000">
                <a:schemeClr val="tx1">
                  <a:lumMod val="75000"/>
                </a:schemeClr>
              </a:gs>
              <a:gs pos="100000">
                <a:srgbClr val="B2B2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77CD7DFD-FC6A-89A2-BEB3-32E416C50D2B}"/>
              </a:ext>
            </a:extLst>
          </p:cNvPr>
          <p:cNvSpPr/>
          <p:nvPr/>
        </p:nvSpPr>
        <p:spPr>
          <a:xfrm rot="5400000">
            <a:off x="6502924" y="5339226"/>
            <a:ext cx="830055" cy="397164"/>
          </a:xfrm>
          <a:prstGeom prst="round2SameRect">
            <a:avLst/>
          </a:prstGeom>
          <a:gradFill flip="none" rotWithShape="1">
            <a:gsLst>
              <a:gs pos="56000">
                <a:srgbClr val="FFCC00"/>
              </a:gs>
              <a:gs pos="24000">
                <a:srgbClr val="003300"/>
              </a:gs>
              <a:gs pos="100000">
                <a:srgbClr val="FFFFCC"/>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1971329-8422-1576-67DE-82D8490903D6}"/>
              </a:ext>
            </a:extLst>
          </p:cNvPr>
          <p:cNvSpPr txBox="1"/>
          <p:nvPr/>
        </p:nvSpPr>
        <p:spPr>
          <a:xfrm>
            <a:off x="2497255" y="5388989"/>
            <a:ext cx="548126" cy="400110"/>
          </a:xfrm>
          <a:prstGeom prst="rect">
            <a:avLst/>
          </a:prstGeom>
          <a:noFill/>
        </p:spPr>
        <p:txBody>
          <a:bodyPr wrap="square" rtlCol="0">
            <a:spAutoFit/>
          </a:bodyPr>
          <a:lstStyle/>
          <a:p>
            <a:r>
              <a:rPr lang="en-US" sz="2000" dirty="0"/>
              <a:t>05</a:t>
            </a:r>
          </a:p>
        </p:txBody>
      </p:sp>
      <p:cxnSp>
        <p:nvCxnSpPr>
          <p:cNvPr id="53" name="Straight Connector 52">
            <a:extLst>
              <a:ext uri="{FF2B5EF4-FFF2-40B4-BE49-F238E27FC236}">
                <a16:creationId xmlns:a16="http://schemas.microsoft.com/office/drawing/2014/main" id="{7B171D0C-2504-93A3-F948-1288512E73A0}"/>
              </a:ext>
            </a:extLst>
          </p:cNvPr>
          <p:cNvCxnSpPr/>
          <p:nvPr/>
        </p:nvCxnSpPr>
        <p:spPr>
          <a:xfrm>
            <a:off x="2980346" y="5306962"/>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7372385-FDC2-86AF-7630-28AA1FDC7ABB}"/>
              </a:ext>
            </a:extLst>
          </p:cNvPr>
          <p:cNvSpPr txBox="1"/>
          <p:nvPr/>
        </p:nvSpPr>
        <p:spPr>
          <a:xfrm>
            <a:off x="3070257" y="5183864"/>
            <a:ext cx="2484149" cy="707886"/>
          </a:xfrm>
          <a:prstGeom prst="rect">
            <a:avLst/>
          </a:prstGeom>
          <a:noFill/>
        </p:spPr>
        <p:txBody>
          <a:bodyPr wrap="square" rtlCol="0">
            <a:spAutoFit/>
          </a:bodyPr>
          <a:lstStyle/>
          <a:p>
            <a:r>
              <a:rPr lang="en-US" sz="2000" dirty="0"/>
              <a:t>Analyzing the Model outcome</a:t>
            </a:r>
          </a:p>
        </p:txBody>
      </p:sp>
      <p:sp>
        <p:nvSpPr>
          <p:cNvPr id="55" name="TextBox 54">
            <a:extLst>
              <a:ext uri="{FF2B5EF4-FFF2-40B4-BE49-F238E27FC236}">
                <a16:creationId xmlns:a16="http://schemas.microsoft.com/office/drawing/2014/main" id="{5726FD9D-741A-1FF6-52AD-72ED157E471B}"/>
              </a:ext>
            </a:extLst>
          </p:cNvPr>
          <p:cNvSpPr txBox="1"/>
          <p:nvPr/>
        </p:nvSpPr>
        <p:spPr>
          <a:xfrm>
            <a:off x="7271998" y="5322686"/>
            <a:ext cx="548126" cy="400110"/>
          </a:xfrm>
          <a:prstGeom prst="rect">
            <a:avLst/>
          </a:prstGeom>
          <a:noFill/>
        </p:spPr>
        <p:txBody>
          <a:bodyPr wrap="square" rtlCol="0">
            <a:spAutoFit/>
          </a:bodyPr>
          <a:lstStyle/>
          <a:p>
            <a:r>
              <a:rPr lang="en-US" sz="2000" dirty="0"/>
              <a:t>06</a:t>
            </a:r>
          </a:p>
        </p:txBody>
      </p:sp>
      <p:cxnSp>
        <p:nvCxnSpPr>
          <p:cNvPr id="56" name="Straight Connector 55">
            <a:extLst>
              <a:ext uri="{FF2B5EF4-FFF2-40B4-BE49-F238E27FC236}">
                <a16:creationId xmlns:a16="http://schemas.microsoft.com/office/drawing/2014/main" id="{064C8AA4-AD37-4164-3D7F-9B3190017967}"/>
              </a:ext>
            </a:extLst>
          </p:cNvPr>
          <p:cNvCxnSpPr/>
          <p:nvPr/>
        </p:nvCxnSpPr>
        <p:spPr>
          <a:xfrm>
            <a:off x="7755089" y="5240659"/>
            <a:ext cx="0" cy="5177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1E6943D-C8C8-D2A3-62CF-638C251AA822}"/>
              </a:ext>
            </a:extLst>
          </p:cNvPr>
          <p:cNvSpPr txBox="1"/>
          <p:nvPr/>
        </p:nvSpPr>
        <p:spPr>
          <a:xfrm>
            <a:off x="8019811" y="5292082"/>
            <a:ext cx="1986267" cy="400110"/>
          </a:xfrm>
          <a:prstGeom prst="rect">
            <a:avLst/>
          </a:prstGeom>
          <a:noFill/>
        </p:spPr>
        <p:txBody>
          <a:bodyPr wrap="square" rtlCol="0">
            <a:spAutoFit/>
          </a:bodyPr>
          <a:lstStyle/>
          <a:p>
            <a:r>
              <a:rPr lang="en-US" sz="2000" dirty="0"/>
              <a:t>Results</a:t>
            </a:r>
          </a:p>
        </p:txBody>
      </p:sp>
      <p:sp>
        <p:nvSpPr>
          <p:cNvPr id="59" name="TextBox 58">
            <a:extLst>
              <a:ext uri="{FF2B5EF4-FFF2-40B4-BE49-F238E27FC236}">
                <a16:creationId xmlns:a16="http://schemas.microsoft.com/office/drawing/2014/main" id="{FD62FF6F-EC06-43F6-3958-514E0B1633CA}"/>
              </a:ext>
            </a:extLst>
          </p:cNvPr>
          <p:cNvSpPr txBox="1"/>
          <p:nvPr/>
        </p:nvSpPr>
        <p:spPr>
          <a:xfrm>
            <a:off x="7770543" y="3608018"/>
            <a:ext cx="2323165" cy="707886"/>
          </a:xfrm>
          <a:prstGeom prst="rect">
            <a:avLst/>
          </a:prstGeom>
          <a:noFill/>
        </p:spPr>
        <p:txBody>
          <a:bodyPr wrap="square" rtlCol="0">
            <a:spAutoFit/>
          </a:bodyPr>
          <a:lstStyle/>
          <a:p>
            <a:r>
              <a:rPr lang="en-US" sz="2000" dirty="0"/>
              <a:t>Model Building in R</a:t>
            </a:r>
          </a:p>
          <a:p>
            <a:r>
              <a:rPr lang="en-US" sz="2000" dirty="0"/>
              <a:t>And Python</a:t>
            </a:r>
          </a:p>
        </p:txBody>
      </p:sp>
      <p:sp>
        <p:nvSpPr>
          <p:cNvPr id="45" name="TextBox 44"/>
          <p:cNvSpPr txBox="1"/>
          <p:nvPr/>
        </p:nvSpPr>
        <p:spPr>
          <a:xfrm>
            <a:off x="188586" y="2061830"/>
            <a:ext cx="1704108" cy="646331"/>
          </a:xfrm>
          <a:prstGeom prst="rect">
            <a:avLst/>
          </a:prstGeom>
          <a:noFill/>
        </p:spPr>
        <p:txBody>
          <a:bodyPr wrap="square" rtlCol="0">
            <a:spAutoFit/>
          </a:bodyPr>
          <a:lstStyle/>
          <a:p>
            <a:r>
              <a:rPr lang="en-US" sz="1200" dirty="0"/>
              <a:t>In the first step, the source of the data will be identified</a:t>
            </a:r>
          </a:p>
        </p:txBody>
      </p:sp>
      <p:sp>
        <p:nvSpPr>
          <p:cNvPr id="58" name="Rectangle 57"/>
          <p:cNvSpPr/>
          <p:nvPr/>
        </p:nvSpPr>
        <p:spPr>
          <a:xfrm>
            <a:off x="10307781" y="1936557"/>
            <a:ext cx="2177935" cy="830997"/>
          </a:xfrm>
          <a:prstGeom prst="rect">
            <a:avLst/>
          </a:prstGeom>
        </p:spPr>
        <p:txBody>
          <a:bodyPr wrap="square">
            <a:spAutoFit/>
          </a:bodyPr>
          <a:lstStyle/>
          <a:p>
            <a:r>
              <a:rPr lang="en-US" sz="1200" dirty="0"/>
              <a:t>The data is then explored to identify the patterns and relationships between the variables. </a:t>
            </a:r>
          </a:p>
        </p:txBody>
      </p:sp>
      <p:sp>
        <p:nvSpPr>
          <p:cNvPr id="60" name="Rectangle 59"/>
          <p:cNvSpPr/>
          <p:nvPr/>
        </p:nvSpPr>
        <p:spPr>
          <a:xfrm>
            <a:off x="116888" y="3517176"/>
            <a:ext cx="1961804" cy="1015663"/>
          </a:xfrm>
          <a:prstGeom prst="rect">
            <a:avLst/>
          </a:prstGeom>
        </p:spPr>
        <p:txBody>
          <a:bodyPr wrap="square">
            <a:spAutoFit/>
          </a:bodyPr>
          <a:lstStyle/>
          <a:p>
            <a:r>
              <a:rPr lang="en-US" sz="1200" dirty="0"/>
              <a:t>In this step data cleansing such as duplicate checks, null handling, and feature selections are done. The datasets are also merged.</a:t>
            </a:r>
          </a:p>
        </p:txBody>
      </p:sp>
      <p:sp>
        <p:nvSpPr>
          <p:cNvPr id="62" name="Rectangle 61"/>
          <p:cNvSpPr/>
          <p:nvPr/>
        </p:nvSpPr>
        <p:spPr>
          <a:xfrm>
            <a:off x="10324407" y="3424844"/>
            <a:ext cx="1867593" cy="1015663"/>
          </a:xfrm>
          <a:prstGeom prst="rect">
            <a:avLst/>
          </a:prstGeom>
        </p:spPr>
        <p:txBody>
          <a:bodyPr wrap="square">
            <a:spAutoFit/>
          </a:bodyPr>
          <a:lstStyle/>
          <a:p>
            <a:r>
              <a:rPr lang="en-US" sz="1200" dirty="0"/>
              <a:t>In this step, the dataset will be split into train and test sets and the models will be trained using R and Python. </a:t>
            </a:r>
          </a:p>
        </p:txBody>
      </p:sp>
      <p:sp>
        <p:nvSpPr>
          <p:cNvPr id="63" name="Rectangle 62"/>
          <p:cNvSpPr/>
          <p:nvPr/>
        </p:nvSpPr>
        <p:spPr>
          <a:xfrm>
            <a:off x="188306" y="5058022"/>
            <a:ext cx="1681942" cy="1015663"/>
          </a:xfrm>
          <a:prstGeom prst="rect">
            <a:avLst/>
          </a:prstGeom>
        </p:spPr>
        <p:txBody>
          <a:bodyPr wrap="square">
            <a:spAutoFit/>
          </a:bodyPr>
          <a:lstStyle/>
          <a:p>
            <a:r>
              <a:rPr lang="en-US" sz="1200" dirty="0"/>
              <a:t>The Model results along with the chosen metrics will be analyzed and the best model will be chosen. </a:t>
            </a:r>
          </a:p>
        </p:txBody>
      </p:sp>
      <p:sp>
        <p:nvSpPr>
          <p:cNvPr id="64" name="Rectangle 63"/>
          <p:cNvSpPr/>
          <p:nvPr/>
        </p:nvSpPr>
        <p:spPr>
          <a:xfrm>
            <a:off x="10374284" y="5292082"/>
            <a:ext cx="1817716" cy="461665"/>
          </a:xfrm>
          <a:prstGeom prst="rect">
            <a:avLst/>
          </a:prstGeom>
        </p:spPr>
        <p:txBody>
          <a:bodyPr wrap="square">
            <a:spAutoFit/>
          </a:bodyPr>
          <a:lstStyle/>
          <a:p>
            <a:r>
              <a:rPr lang="en-US" sz="1200" dirty="0"/>
              <a:t>The final results will then be published.</a:t>
            </a:r>
          </a:p>
        </p:txBody>
      </p:sp>
    </p:spTree>
    <p:extLst>
      <p:ext uri="{BB962C8B-B14F-4D97-AF65-F5344CB8AC3E}">
        <p14:creationId xmlns:p14="http://schemas.microsoft.com/office/powerpoint/2010/main" val="167473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0" nodeType="afterEffect">
                                  <p:stCondLst>
                                    <p:cond delay="0"/>
                                  </p:stCondLst>
                                  <p:childTnLst>
                                    <p:animEffect transition="out" filter="fade">
                                      <p:cBhvr>
                                        <p:cTn id="9" dur="500" tmFilter="0, 0; .2, .5; .8, .5; 1, 0"/>
                                        <p:tgtEl>
                                          <p:spTgt spid="19"/>
                                        </p:tgtEl>
                                      </p:cBhvr>
                                    </p:animEffect>
                                    <p:animScale>
                                      <p:cBhvr>
                                        <p:cTn id="10" dur="250" autoRev="1" fill="hold"/>
                                        <p:tgtEl>
                                          <p:spTgt spid="19"/>
                                        </p:tgtEl>
                                      </p:cBhvr>
                                      <p:by x="105000" y="105000"/>
                                    </p:animScale>
                                  </p:childTnLst>
                                </p:cTn>
                              </p:par>
                            </p:childTnLst>
                          </p:cTn>
                        </p:par>
                        <p:par>
                          <p:cTn id="11" fill="hold">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17" presetClass="entr" presetSubtype="1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7" presetClass="entr" presetSubtype="1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1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500" fill="hold"/>
                                        <p:tgtEl>
                                          <p:spTgt spid="38"/>
                                        </p:tgtEl>
                                        <p:attrNameLst>
                                          <p:attrName>ppt_w</p:attrName>
                                        </p:attrNameLst>
                                      </p:cBhvr>
                                      <p:tavLst>
                                        <p:tav tm="0">
                                          <p:val>
                                            <p:fltVal val="0"/>
                                          </p:val>
                                        </p:tav>
                                        <p:tav tm="100000">
                                          <p:val>
                                            <p:strVal val="#ppt_w"/>
                                          </p:val>
                                        </p:tav>
                                      </p:tavLst>
                                    </p:anim>
                                    <p:anim calcmode="lin" valueType="num">
                                      <p:cBhvr>
                                        <p:cTn id="35" dur="500" fill="hold"/>
                                        <p:tgtEl>
                                          <p:spTgt spid="38"/>
                                        </p:tgtEl>
                                        <p:attrNameLst>
                                          <p:attrName>ppt_h</p:attrName>
                                        </p:attrNameLst>
                                      </p:cBhvr>
                                      <p:tavLst>
                                        <p:tav tm="0">
                                          <p:val>
                                            <p:strVal val="#ppt_h"/>
                                          </p:val>
                                        </p:tav>
                                        <p:tav tm="100000">
                                          <p:val>
                                            <p:strVal val="#ppt_h"/>
                                          </p:val>
                                        </p:tav>
                                      </p:tavLst>
                                    </p:anim>
                                  </p:childTnLst>
                                </p:cTn>
                              </p:par>
                            </p:childTnLst>
                          </p:cTn>
                        </p:par>
                        <p:par>
                          <p:cTn id="36" fill="hold">
                            <p:stCondLst>
                              <p:cond delay="3000"/>
                            </p:stCondLst>
                            <p:childTnLst>
                              <p:par>
                                <p:cTn id="37" presetID="17" presetClass="entr" presetSubtype="1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10"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strVal val="#ppt_h"/>
                                          </p:val>
                                        </p:tav>
                                        <p:tav tm="100000">
                                          <p:val>
                                            <p:strVal val="#ppt_h"/>
                                          </p:val>
                                        </p:tav>
                                      </p:tavLst>
                                    </p:anim>
                                  </p:childTnLst>
                                </p:cTn>
                              </p:par>
                            </p:childTnLst>
                          </p:cTn>
                        </p:par>
                        <p:par>
                          <p:cTn id="46" fill="hold">
                            <p:stCondLst>
                              <p:cond delay="4000"/>
                            </p:stCondLst>
                            <p:childTnLst>
                              <p:par>
                                <p:cTn id="47" presetID="17" presetClass="entr" presetSubtype="10"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500" fill="hold"/>
                                        <p:tgtEl>
                                          <p:spTgt spid="54"/>
                                        </p:tgtEl>
                                        <p:attrNameLst>
                                          <p:attrName>ppt_w</p:attrName>
                                        </p:attrNameLst>
                                      </p:cBhvr>
                                      <p:tavLst>
                                        <p:tav tm="0">
                                          <p:val>
                                            <p:fltVal val="0"/>
                                          </p:val>
                                        </p:tav>
                                        <p:tav tm="100000">
                                          <p:val>
                                            <p:strVal val="#ppt_w"/>
                                          </p:val>
                                        </p:tav>
                                      </p:tavLst>
                                    </p:anim>
                                    <p:anim calcmode="lin" valueType="num">
                                      <p:cBhvr>
                                        <p:cTn id="50" dur="500" fill="hold"/>
                                        <p:tgtEl>
                                          <p:spTgt spid="54"/>
                                        </p:tgtEl>
                                        <p:attrNameLst>
                                          <p:attrName>ppt_h</p:attrName>
                                        </p:attrNameLst>
                                      </p:cBhvr>
                                      <p:tavLst>
                                        <p:tav tm="0">
                                          <p:val>
                                            <p:strVal val="#ppt_h"/>
                                          </p:val>
                                        </p:tav>
                                        <p:tav tm="100000">
                                          <p:val>
                                            <p:strVal val="#ppt_h"/>
                                          </p:val>
                                        </p:tav>
                                      </p:tavLst>
                                    </p:anim>
                                  </p:childTnLst>
                                </p:cTn>
                              </p:par>
                            </p:childTnLst>
                          </p:cTn>
                        </p:par>
                        <p:par>
                          <p:cTn id="51" fill="hold">
                            <p:stCondLst>
                              <p:cond delay="4500"/>
                            </p:stCondLst>
                            <p:childTnLst>
                              <p:par>
                                <p:cTn id="52" presetID="17" presetClass="entr" presetSubtype="1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p:cTn id="54" dur="500" fill="hold"/>
                                        <p:tgtEl>
                                          <p:spTgt spid="50"/>
                                        </p:tgtEl>
                                        <p:attrNameLst>
                                          <p:attrName>ppt_w</p:attrName>
                                        </p:attrNameLst>
                                      </p:cBhvr>
                                      <p:tavLst>
                                        <p:tav tm="0">
                                          <p:val>
                                            <p:fltVal val="0"/>
                                          </p:val>
                                        </p:tav>
                                        <p:tav tm="100000">
                                          <p:val>
                                            <p:strVal val="#ppt_w"/>
                                          </p:val>
                                        </p:tav>
                                      </p:tavLst>
                                    </p:anim>
                                    <p:anim calcmode="lin" valueType="num">
                                      <p:cBhvr>
                                        <p:cTn id="55" dur="500" fill="hold"/>
                                        <p:tgtEl>
                                          <p:spTgt spid="50"/>
                                        </p:tgtEl>
                                        <p:attrNameLst>
                                          <p:attrName>ppt_h</p:attrName>
                                        </p:attrNameLst>
                                      </p:cBhvr>
                                      <p:tavLst>
                                        <p:tav tm="0">
                                          <p:val>
                                            <p:strVal val="#ppt_h"/>
                                          </p:val>
                                        </p:tav>
                                        <p:tav tm="100000">
                                          <p:val>
                                            <p:strVal val="#ppt_h"/>
                                          </p:val>
                                        </p:tav>
                                      </p:tavLst>
                                    </p:anim>
                                  </p:childTnLst>
                                </p:cTn>
                              </p:par>
                            </p:childTnLst>
                          </p:cTn>
                        </p:par>
                        <p:par>
                          <p:cTn id="56" fill="hold">
                            <p:stCondLst>
                              <p:cond delay="5000"/>
                            </p:stCondLst>
                            <p:childTnLst>
                              <p:par>
                                <p:cTn id="57" presetID="17" presetClass="entr" presetSubtype="10"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strVal val="#ppt_h"/>
                                          </p:val>
                                        </p:tav>
                                        <p:tav tm="100000">
                                          <p:val>
                                            <p:strVal val="#ppt_h"/>
                                          </p:val>
                                        </p:tav>
                                      </p:tavLst>
                                    </p:anim>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2000"/>
                                        <p:tgtEl>
                                          <p:spTgt spid="45"/>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2000"/>
                                        <p:tgtEl>
                                          <p:spTgt spid="58"/>
                                        </p:tgtEl>
                                      </p:cBhvr>
                                    </p:animEffect>
                                  </p:childTnLst>
                                </p:cTn>
                              </p:par>
                            </p:childTnLst>
                          </p:cTn>
                        </p:par>
                        <p:par>
                          <p:cTn id="69" fill="hold">
                            <p:stCondLst>
                              <p:cond delay="9500"/>
                            </p:stCondLst>
                            <p:childTnLst>
                              <p:par>
                                <p:cTn id="70" presetID="10" presetClass="entr" presetSubtype="0" fill="hold" grpId="0" nodeType="after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2000"/>
                                        <p:tgtEl>
                                          <p:spTgt spid="60"/>
                                        </p:tgtEl>
                                      </p:cBhvr>
                                    </p:animEffect>
                                  </p:childTnLst>
                                </p:cTn>
                              </p:par>
                            </p:childTnLst>
                          </p:cTn>
                        </p:par>
                        <p:par>
                          <p:cTn id="73" fill="hold">
                            <p:stCondLst>
                              <p:cond delay="11500"/>
                            </p:stCondLst>
                            <p:childTnLst>
                              <p:par>
                                <p:cTn id="74" presetID="10" presetClass="entr" presetSubtype="0" fill="hold" grpId="0"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2000"/>
                                        <p:tgtEl>
                                          <p:spTgt spid="62"/>
                                        </p:tgtEl>
                                      </p:cBhvr>
                                    </p:animEffect>
                                  </p:childTnLst>
                                </p:cTn>
                              </p:par>
                            </p:childTnLst>
                          </p:cTn>
                        </p:par>
                        <p:par>
                          <p:cTn id="77" fill="hold">
                            <p:stCondLst>
                              <p:cond delay="13500"/>
                            </p:stCondLst>
                            <p:childTnLst>
                              <p:par>
                                <p:cTn id="78" presetID="10"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2000"/>
                                        <p:tgtEl>
                                          <p:spTgt spid="63"/>
                                        </p:tgtEl>
                                      </p:cBhvr>
                                    </p:animEffect>
                                  </p:childTnLst>
                                </p:cTn>
                              </p:par>
                            </p:childTnLst>
                          </p:cTn>
                        </p:par>
                        <p:par>
                          <p:cTn id="81" fill="hold">
                            <p:stCondLst>
                              <p:cond delay="15500"/>
                            </p:stCondLst>
                            <p:childTnLst>
                              <p:par>
                                <p:cTn id="82" presetID="10" presetClass="entr" presetSubtype="0" fill="hold" grpId="0" nodeType="after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9" grpId="0"/>
      <p:bldP spid="22" grpId="0"/>
      <p:bldP spid="36" grpId="0" animBg="1"/>
      <p:bldP spid="38" grpId="0" animBg="1"/>
      <p:bldP spid="42" grpId="0"/>
      <p:bldP spid="48" grpId="0" animBg="1"/>
      <p:bldP spid="50" grpId="0" animBg="1"/>
      <p:bldP spid="54" grpId="0"/>
      <p:bldP spid="57" grpId="0"/>
      <p:bldP spid="59" grpId="0"/>
      <p:bldP spid="45" grpId="0"/>
      <p:bldP spid="58" grpId="0"/>
      <p:bldP spid="60"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830FD7E0-B607-03D9-F566-003C0F9C6200}"/>
              </a:ext>
            </a:extLst>
          </p:cNvPr>
          <p:cNvSpPr txBox="1">
            <a:spLocks/>
          </p:cNvSpPr>
          <p:nvPr/>
        </p:nvSpPr>
        <p:spPr>
          <a:xfrm>
            <a:off x="3191117" y="160634"/>
            <a:ext cx="6930376" cy="828358"/>
          </a:xfrm>
          <a:prstGeom prst="rect">
            <a:avLst/>
          </a:prstGeom>
          <a:scene3d>
            <a:camera prst="orthographicFront"/>
            <a:lightRig rig="threePt" dir="t"/>
          </a:scene3d>
        </p:spPr>
        <p:txBody>
          <a:bodyPr vert="horz" wrap="square" lIns="0" tIns="0" rIns="0" bIns="0" rtlCol="0" anchor="ctr" anchorCtr="0">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sz="6400" dirty="0"/>
              <a:t>       </a:t>
            </a:r>
            <a:r>
              <a:rPr lang="en-US" sz="4000" dirty="0"/>
              <a:t>Data Exploration</a:t>
            </a:r>
          </a:p>
        </p:txBody>
      </p:sp>
      <p:grpSp>
        <p:nvGrpSpPr>
          <p:cNvPr id="30" name="Group 29">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35" name="Freeform: Shape 3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1" name="Oval 30">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7" name="Freeform: Shape 36">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9" name="Oval 38">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3">
            <a:extLst>
              <a:ext uri="{FF2B5EF4-FFF2-40B4-BE49-F238E27FC236}">
                <a16:creationId xmlns:a16="http://schemas.microsoft.com/office/drawing/2014/main" id="{AA1D4E96-E8E9-BB80-45BF-127FB5B0C917}"/>
              </a:ext>
            </a:extLst>
          </p:cNvPr>
          <p:cNvSpPr txBox="1">
            <a:spLocks/>
          </p:cNvSpPr>
          <p:nvPr/>
        </p:nvSpPr>
        <p:spPr>
          <a:xfrm>
            <a:off x="6478473" y="5162587"/>
            <a:ext cx="4880392" cy="694326"/>
          </a:xfrm>
          <a:prstGeom prst="rect">
            <a:avLst/>
          </a:prstGeom>
          <a:gradFill>
            <a:gsLst>
              <a:gs pos="0">
                <a:schemeClr val="bg1">
                  <a:lumMod val="85000"/>
                  <a:lumOff val="15000"/>
                </a:schemeClr>
              </a:gs>
              <a:gs pos="96000">
                <a:schemeClr val="accent2">
                  <a:lumMod val="50000"/>
                </a:schemeClr>
              </a:gs>
            </a:gsLst>
            <a:lin ang="12600000" scaled="0"/>
          </a:gradFill>
          <a:scene3d>
            <a:camera prst="orthographicFront"/>
            <a:lightRig rig="threePt" dir="t"/>
          </a:scene3d>
        </p:spPr>
        <p:txBody>
          <a:bodyPr vert="horz" wrap="square" lIns="0" tIns="0" rIns="0" bIns="0" rtlCol="0" anchor="ctr" anchorCtr="0">
            <a:normAutofit lnSpcReduction="10000"/>
          </a:bodyPr>
          <a:lstStyle>
            <a:defPPr>
              <a:defRPr lang="en-US"/>
            </a:defPPr>
            <a:lvl1pPr>
              <a:lnSpc>
                <a:spcPct val="100000"/>
              </a:lnSpc>
              <a:spcBef>
                <a:spcPct val="0"/>
              </a:spcBef>
              <a:buNone/>
              <a:defRPr sz="2000">
                <a:latin typeface="+mj-lt"/>
                <a:ea typeface="+mj-ea"/>
                <a:cs typeface="+mj-cs"/>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539496">
              <a:spcAft>
                <a:spcPts val="600"/>
              </a:spcAft>
            </a:pPr>
            <a:r>
              <a:rPr lang="en-US" sz="1400" kern="1200" dirty="0">
                <a:solidFill>
                  <a:schemeClr val="tx1"/>
                </a:solidFill>
                <a:latin typeface="+mn-lt"/>
                <a:ea typeface="+mj-ea"/>
                <a:cs typeface="+mj-cs"/>
              </a:rPr>
              <a:t>The Histogram  indicates </a:t>
            </a:r>
            <a:r>
              <a:rPr lang="en-US" sz="1400" dirty="0">
                <a:latin typeface="+mn-lt"/>
              </a:rPr>
              <a:t>real</a:t>
            </a:r>
            <a:r>
              <a:rPr lang="en-US" sz="1400" kern="1200" dirty="0">
                <a:solidFill>
                  <a:schemeClr val="tx1"/>
                </a:solidFill>
                <a:latin typeface="+mn-lt"/>
                <a:ea typeface="+mj-ea"/>
                <a:cs typeface="+mj-cs"/>
              </a:rPr>
              <a:t> </a:t>
            </a:r>
            <a:r>
              <a:rPr lang="en-US" sz="1400" dirty="0">
                <a:latin typeface="+mn-lt"/>
              </a:rPr>
              <a:t>n</a:t>
            </a:r>
            <a:r>
              <a:rPr lang="en-US" sz="1400" kern="1200" dirty="0">
                <a:solidFill>
                  <a:schemeClr val="tx1"/>
                </a:solidFill>
                <a:latin typeface="+mn-lt"/>
                <a:ea typeface="+mj-ea"/>
                <a:cs typeface="+mj-cs"/>
              </a:rPr>
              <a:t>ews </a:t>
            </a:r>
            <a:r>
              <a:rPr lang="en-US" sz="1400" dirty="0">
                <a:latin typeface="+mn-lt"/>
              </a:rPr>
              <a:t>s</a:t>
            </a:r>
            <a:r>
              <a:rPr lang="en-US" sz="1400" kern="1200" dirty="0">
                <a:solidFill>
                  <a:schemeClr val="tx1"/>
                </a:solidFill>
                <a:latin typeface="+mn-lt"/>
                <a:ea typeface="+mj-ea"/>
                <a:cs typeface="+mj-cs"/>
              </a:rPr>
              <a:t>ubject distribution of subject titles and count.</a:t>
            </a:r>
            <a:endParaRPr lang="en-US" sz="1400" dirty="0">
              <a:latin typeface="+mn-lt"/>
            </a:endParaRPr>
          </a:p>
          <a:p>
            <a:pPr defTabSz="539496">
              <a:spcAft>
                <a:spcPts val="600"/>
              </a:spcAft>
            </a:pPr>
            <a:r>
              <a:rPr lang="en-US" sz="1400" kern="1200" dirty="0">
                <a:solidFill>
                  <a:schemeClr val="tx1"/>
                </a:solidFill>
                <a:latin typeface="+mn-lt"/>
                <a:ea typeface="+mj-ea"/>
                <a:cs typeface="+mj-cs"/>
              </a:rPr>
              <a:t>.</a:t>
            </a:r>
            <a:endParaRPr lang="en-US" sz="1400" dirty="0">
              <a:latin typeface="+mn-lt"/>
            </a:endParaRPr>
          </a:p>
        </p:txBody>
      </p:sp>
      <p:sp>
        <p:nvSpPr>
          <p:cNvPr id="27" name="Content Placeholder 3">
            <a:extLst>
              <a:ext uri="{FF2B5EF4-FFF2-40B4-BE49-F238E27FC236}">
                <a16:creationId xmlns:a16="http://schemas.microsoft.com/office/drawing/2014/main" id="{E30EE9C2-A6D7-E9FB-7CF0-1486DC0A3944}"/>
              </a:ext>
            </a:extLst>
          </p:cNvPr>
          <p:cNvSpPr txBox="1">
            <a:spLocks/>
          </p:cNvSpPr>
          <p:nvPr/>
        </p:nvSpPr>
        <p:spPr>
          <a:xfrm>
            <a:off x="689135" y="5162588"/>
            <a:ext cx="4880392" cy="694326"/>
          </a:xfrm>
          <a:prstGeom prst="rect">
            <a:avLst/>
          </a:prstGeom>
          <a:gradFill>
            <a:gsLst>
              <a:gs pos="0">
                <a:schemeClr val="bg1">
                  <a:lumMod val="85000"/>
                  <a:lumOff val="15000"/>
                </a:schemeClr>
              </a:gs>
              <a:gs pos="96000">
                <a:schemeClr val="accent2">
                  <a:lumMod val="50000"/>
                </a:schemeClr>
              </a:gs>
            </a:gsLst>
            <a:lin ang="12600000" scaled="0"/>
          </a:gradFill>
          <a:scene3d>
            <a:camera prst="orthographicFront"/>
            <a:lightRig rig="threePt" dir="t"/>
          </a:scene3d>
        </p:spPr>
        <p:txBody>
          <a:bodyPr vert="horz" wrap="square" lIns="0" tIns="0" rIns="0" bIns="0" rtlCol="0" anchor="ctr" anchorCtr="0">
            <a:normAutofit/>
          </a:bodyPr>
          <a:lstStyle>
            <a:defPPr>
              <a:defRPr lang="en-US"/>
            </a:defPPr>
            <a:lvl1pPr>
              <a:lnSpc>
                <a:spcPct val="100000"/>
              </a:lnSpc>
              <a:spcBef>
                <a:spcPct val="0"/>
              </a:spcBef>
              <a:buNone/>
              <a:defRPr sz="4800">
                <a:latin typeface="+mj-lt"/>
                <a:ea typeface="+mj-ea"/>
                <a:cs typeface="+mj-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39496">
              <a:spcAft>
                <a:spcPts val="600"/>
              </a:spcAft>
            </a:pPr>
            <a:r>
              <a:rPr lang="en-US" sz="1400" kern="1200" dirty="0">
                <a:solidFill>
                  <a:schemeClr val="tx1"/>
                </a:solidFill>
                <a:latin typeface="+mn-lt"/>
                <a:ea typeface="+mj-ea"/>
                <a:cs typeface="+mj-cs"/>
              </a:rPr>
              <a:t>The Histogram  indicates </a:t>
            </a:r>
            <a:r>
              <a:rPr lang="en-US" sz="1400" dirty="0">
                <a:latin typeface="+mn-lt"/>
              </a:rPr>
              <a:t>f</a:t>
            </a:r>
            <a:r>
              <a:rPr lang="en-US" sz="1400" kern="1200" dirty="0">
                <a:solidFill>
                  <a:schemeClr val="tx1"/>
                </a:solidFill>
                <a:latin typeface="+mn-lt"/>
                <a:ea typeface="+mj-ea"/>
                <a:cs typeface="+mj-cs"/>
              </a:rPr>
              <a:t>ake </a:t>
            </a:r>
            <a:r>
              <a:rPr lang="en-US" sz="1400" dirty="0">
                <a:latin typeface="+mn-lt"/>
              </a:rPr>
              <a:t>n</a:t>
            </a:r>
            <a:r>
              <a:rPr lang="en-US" sz="1400" kern="1200" dirty="0">
                <a:solidFill>
                  <a:schemeClr val="tx1"/>
                </a:solidFill>
                <a:latin typeface="+mn-lt"/>
                <a:ea typeface="+mj-ea"/>
                <a:cs typeface="+mj-cs"/>
              </a:rPr>
              <a:t>ews </a:t>
            </a:r>
            <a:r>
              <a:rPr lang="en-US" sz="1400" dirty="0">
                <a:latin typeface="+mn-lt"/>
              </a:rPr>
              <a:t>s</a:t>
            </a:r>
            <a:r>
              <a:rPr lang="en-US" sz="1400" kern="1200" dirty="0">
                <a:solidFill>
                  <a:schemeClr val="tx1"/>
                </a:solidFill>
                <a:latin typeface="+mn-lt"/>
                <a:ea typeface="+mj-ea"/>
                <a:cs typeface="+mj-cs"/>
              </a:rPr>
              <a:t>ubject distribution of subject titles and count.</a:t>
            </a:r>
            <a:endParaRPr lang="en-US" sz="1400" dirty="0">
              <a:latin typeface="+mn-lt"/>
            </a:endParaRPr>
          </a:p>
        </p:txBody>
      </p:sp>
      <p:pic>
        <p:nvPicPr>
          <p:cNvPr id="3" name="Picture 2">
            <a:extLst>
              <a:ext uri="{FF2B5EF4-FFF2-40B4-BE49-F238E27FC236}">
                <a16:creationId xmlns:a16="http://schemas.microsoft.com/office/drawing/2014/main" id="{BF250AF7-28D2-FEA5-A925-36F3828FACA3}"/>
              </a:ext>
            </a:extLst>
          </p:cNvPr>
          <p:cNvPicPr>
            <a:picLocks noChangeAspect="1"/>
          </p:cNvPicPr>
          <p:nvPr/>
        </p:nvPicPr>
        <p:blipFill>
          <a:blip r:embed="rId2"/>
          <a:stretch>
            <a:fillRect/>
          </a:stretch>
        </p:blipFill>
        <p:spPr>
          <a:xfrm>
            <a:off x="689134" y="1149625"/>
            <a:ext cx="5097308" cy="3644157"/>
          </a:xfrm>
          <a:prstGeom prst="rect">
            <a:avLst/>
          </a:prstGeom>
        </p:spPr>
      </p:pic>
      <p:pic>
        <p:nvPicPr>
          <p:cNvPr id="7" name="Picture 6">
            <a:extLst>
              <a:ext uri="{FF2B5EF4-FFF2-40B4-BE49-F238E27FC236}">
                <a16:creationId xmlns:a16="http://schemas.microsoft.com/office/drawing/2014/main" id="{F314FE65-83AD-4FB2-EA14-D24179B1100D}"/>
              </a:ext>
            </a:extLst>
          </p:cNvPr>
          <p:cNvPicPr>
            <a:picLocks noChangeAspect="1"/>
          </p:cNvPicPr>
          <p:nvPr/>
        </p:nvPicPr>
        <p:blipFill>
          <a:blip r:embed="rId3"/>
          <a:stretch>
            <a:fillRect/>
          </a:stretch>
        </p:blipFill>
        <p:spPr>
          <a:xfrm>
            <a:off x="6213385" y="1191638"/>
            <a:ext cx="5562979" cy="3699464"/>
          </a:xfrm>
          <a:prstGeom prst="rect">
            <a:avLst/>
          </a:prstGeom>
        </p:spPr>
      </p:pic>
    </p:spTree>
    <p:extLst>
      <p:ext uri="{BB962C8B-B14F-4D97-AF65-F5344CB8AC3E}">
        <p14:creationId xmlns:p14="http://schemas.microsoft.com/office/powerpoint/2010/main" val="377667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D6F5C10-CC66-8D4D-EEA0-AD607A6545A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E2ACAF69-0CDC-936C-2429-D935D0515DE3}"/>
              </a:ext>
            </a:extLst>
          </p:cNvPr>
          <p:cNvSpPr txBox="1">
            <a:spLocks/>
          </p:cNvSpPr>
          <p:nvPr/>
        </p:nvSpPr>
        <p:spPr>
          <a:xfrm>
            <a:off x="1759693" y="191305"/>
            <a:ext cx="7308850" cy="986400"/>
          </a:xfrm>
          <a:prstGeom prst="rect">
            <a:avLst/>
          </a:prstGeom>
          <a:scene3d>
            <a:camera prst="orthographicFront"/>
            <a:lightRig rig="threePt" dir="t"/>
          </a:scene3d>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sz="3700" dirty="0"/>
              <a:t>            Data Exploration</a:t>
            </a:r>
          </a:p>
        </p:txBody>
      </p:sp>
      <p:sp>
        <p:nvSpPr>
          <p:cNvPr id="34" name="Rectangle 3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3">
            <a:extLst>
              <a:ext uri="{FF2B5EF4-FFF2-40B4-BE49-F238E27FC236}">
                <a16:creationId xmlns:a16="http://schemas.microsoft.com/office/drawing/2014/main" id="{EBAD63C2-3F70-6255-89B0-0E4C3D1A4008}"/>
              </a:ext>
            </a:extLst>
          </p:cNvPr>
          <p:cNvSpPr txBox="1">
            <a:spLocks/>
          </p:cNvSpPr>
          <p:nvPr/>
        </p:nvSpPr>
        <p:spPr>
          <a:xfrm>
            <a:off x="1099603" y="5334435"/>
            <a:ext cx="8070276" cy="798945"/>
          </a:xfrm>
          <a:prstGeom prst="rect">
            <a:avLst/>
          </a:prstGeom>
          <a:gradFill>
            <a:gsLst>
              <a:gs pos="0">
                <a:schemeClr val="bg1">
                  <a:lumMod val="85000"/>
                  <a:lumOff val="15000"/>
                </a:schemeClr>
              </a:gs>
              <a:gs pos="96000">
                <a:schemeClr val="accent2">
                  <a:lumMod val="50000"/>
                </a:schemeClr>
              </a:gs>
            </a:gsLst>
            <a:lin ang="12600000" scaled="0"/>
          </a:gradFill>
          <a:scene3d>
            <a:camera prst="orthographicFront"/>
            <a:lightRig rig="threePt" dir="t"/>
          </a:scene3d>
        </p:spPr>
        <p:txBody>
          <a:bodyPr vert="horz" wrap="square" lIns="0" tIns="0" rIns="0" bIns="0" rtlCol="0" anchor="ctr" anchorCtr="0">
            <a:normAutofit/>
          </a:bodyPr>
          <a:lstStyle>
            <a:defPPr>
              <a:defRPr lang="en-US"/>
            </a:defPPr>
            <a:lvl1pPr>
              <a:lnSpc>
                <a:spcPct val="100000"/>
              </a:lnSpc>
              <a:spcBef>
                <a:spcPct val="0"/>
              </a:spcBef>
              <a:buNone/>
              <a:defRPr sz="4800">
                <a:latin typeface="+mj-lt"/>
                <a:ea typeface="+mj-ea"/>
                <a:cs typeface="+mj-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3504">
              <a:spcAft>
                <a:spcPts val="600"/>
              </a:spcAft>
            </a:pPr>
            <a:r>
              <a:rPr lang="en-US" sz="1400" kern="1200" dirty="0">
                <a:solidFill>
                  <a:schemeClr val="tx1"/>
                </a:solidFill>
                <a:latin typeface="+mj-lt"/>
                <a:ea typeface="+mj-ea"/>
                <a:cs typeface="+mj-cs"/>
              </a:rPr>
              <a:t>  The Bar plot indicates the article length of real and fake </a:t>
            </a:r>
            <a:r>
              <a:rPr lang="en-US" sz="1400" kern="1200" dirty="0" err="1">
                <a:solidFill>
                  <a:schemeClr val="tx1"/>
                </a:solidFill>
                <a:latin typeface="+mj-lt"/>
                <a:ea typeface="+mj-ea"/>
                <a:cs typeface="+mj-cs"/>
              </a:rPr>
              <a:t>news</a:t>
            </a:r>
            <a:r>
              <a:rPr lang="en-US" sz="1400" dirty="0" err="1"/>
              <a:t>.The</a:t>
            </a:r>
            <a:r>
              <a:rPr lang="en-US" sz="1400" dirty="0"/>
              <a:t> length of the articles is highly variable, with some articles being very short (less than 1000 characters) and others being quite long (more than 40,000 characters). We will need to take this into account when preprocessing the text</a:t>
            </a:r>
          </a:p>
        </p:txBody>
      </p:sp>
      <p:pic>
        <p:nvPicPr>
          <p:cNvPr id="3" name="Picture 2">
            <a:extLst>
              <a:ext uri="{FF2B5EF4-FFF2-40B4-BE49-F238E27FC236}">
                <a16:creationId xmlns:a16="http://schemas.microsoft.com/office/drawing/2014/main" id="{ADAAEDF4-F683-717B-A574-31502594CD19}"/>
              </a:ext>
            </a:extLst>
          </p:cNvPr>
          <p:cNvPicPr>
            <a:picLocks noChangeAspect="1"/>
          </p:cNvPicPr>
          <p:nvPr/>
        </p:nvPicPr>
        <p:blipFill>
          <a:blip r:embed="rId2"/>
          <a:stretch>
            <a:fillRect/>
          </a:stretch>
        </p:blipFill>
        <p:spPr>
          <a:xfrm>
            <a:off x="1099603" y="1369010"/>
            <a:ext cx="7968940" cy="3763707"/>
          </a:xfrm>
          <a:prstGeom prst="rect">
            <a:avLst/>
          </a:prstGeom>
        </p:spPr>
      </p:pic>
    </p:spTree>
    <p:extLst>
      <p:ext uri="{BB962C8B-B14F-4D97-AF65-F5344CB8AC3E}">
        <p14:creationId xmlns:p14="http://schemas.microsoft.com/office/powerpoint/2010/main" val="80376255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03CE46F3008D40B6D92C1C6CC74FE8" ma:contentTypeVersion="8" ma:contentTypeDescription="Create a new document." ma:contentTypeScope="" ma:versionID="4f9932cb3fc76505cfde1a0d929895c8">
  <xsd:schema xmlns:xsd="http://www.w3.org/2001/XMLSchema" xmlns:xs="http://www.w3.org/2001/XMLSchema" xmlns:p="http://schemas.microsoft.com/office/2006/metadata/properties" xmlns:ns3="871644b8-cf30-4c88-8193-f0696b7d8830" xmlns:ns4="1c5b9b95-2637-4f24-896b-908ea2840aaf" targetNamespace="http://schemas.microsoft.com/office/2006/metadata/properties" ma:root="true" ma:fieldsID="ac6de7084070d34cad55e7778ba755ea" ns3:_="" ns4:_="">
    <xsd:import namespace="871644b8-cf30-4c88-8193-f0696b7d8830"/>
    <xsd:import namespace="1c5b9b95-2637-4f24-896b-908ea2840aa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644b8-cf30-4c88-8193-f0696b7d88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5b9b95-2637-4f24-896b-908ea2840aa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71644b8-cf30-4c88-8193-f0696b7d88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801C7B-430E-4760-8898-A15B1997A3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644b8-cf30-4c88-8193-f0696b7d8830"/>
    <ds:schemaRef ds:uri="1c5b9b95-2637-4f24-896b-908ea2840a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1478D8-C8A3-4EF0-85AA-4B38FF56EC7E}">
  <ds:schemaRefs>
    <ds:schemaRef ds:uri="http://www.w3.org/XML/1998/namespace"/>
    <ds:schemaRef ds:uri="http://schemas.openxmlformats.org/package/2006/metadata/core-properties"/>
    <ds:schemaRef ds:uri="1c5b9b95-2637-4f24-896b-908ea2840aaf"/>
    <ds:schemaRef ds:uri="http://purl.org/dc/dcmitype/"/>
    <ds:schemaRef ds:uri="http://schemas.microsoft.com/office/2006/documentManagement/types"/>
    <ds:schemaRef ds:uri="http://schemas.microsoft.com/office/infopath/2007/PartnerControls"/>
    <ds:schemaRef ds:uri="871644b8-cf30-4c88-8193-f0696b7d8830"/>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16E7E21-0511-4576-86AB-A32AF2EBE1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5599</TotalTime>
  <Words>1545</Words>
  <Application>Microsoft Office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Arial Narrow</vt:lpstr>
      <vt:lpstr>Calibri</vt:lpstr>
      <vt:lpstr>Sitka Heading</vt:lpstr>
      <vt:lpstr>Source Sans Pro</vt:lpstr>
      <vt:lpstr>Wingdings</vt:lpstr>
      <vt:lpstr>3DFloatVTI</vt:lpstr>
      <vt:lpstr>PowerPoint Presentation</vt:lpstr>
      <vt:lpstr>    Fake News</vt:lpstr>
      <vt:lpstr>PowerPoint Presentation</vt:lpstr>
      <vt:lpstr> Source of the Data   The Data files are from Kaggle website. Various Datasets each containing the concentration of pollutants, gases, and meteorological  parameters for the year 2022 are used in the study.  </vt:lpstr>
      <vt:lpstr>    Fake News</vt:lpstr>
      <vt:lpstr>PowerPoint Presentation</vt:lpstr>
      <vt:lpstr>PowerPoint Presentation</vt:lpstr>
      <vt:lpstr>PowerPoint Presentation</vt:lpstr>
      <vt:lpstr>PowerPoint Presentation</vt:lpstr>
      <vt:lpstr>PowerPoint Presentation</vt:lpstr>
      <vt:lpstr>  The Process of Data Preparation  </vt:lpstr>
      <vt:lpstr>PowerPoint Presentation</vt:lpstr>
      <vt:lpstr>PowerPoint Presentation</vt:lpstr>
      <vt:lpstr>Model Outcome and Conclusion</vt:lpstr>
      <vt:lpstr>Ethical Concerns</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Guruprasad Velikadu Krishnamoorthy</dc:creator>
  <cp:lastModifiedBy>Hemalatha Subbiah</cp:lastModifiedBy>
  <cp:revision>195</cp:revision>
  <dcterms:created xsi:type="dcterms:W3CDTF">2024-02-27T02:54:41Z</dcterms:created>
  <dcterms:modified xsi:type="dcterms:W3CDTF">2024-07-01T03:02:23Z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0x010100CD03CE46F3008D40B6D92C1C6CC74FE8</vt:lpwstr>
  </property>
</Properties>
</file>